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8"/>
    <p:sldMasterId id="2147483935" r:id="rId9"/>
    <p:sldMasterId id="2147484106" r:id="rId10"/>
  </p:sldMasterIdLst>
  <p:notesMasterIdLst>
    <p:notesMasterId r:id="rId32"/>
  </p:notesMasterIdLst>
  <p:handoutMasterIdLst>
    <p:handoutMasterId r:id="rId33"/>
  </p:handoutMasterIdLst>
  <p:sldIdLst>
    <p:sldId id="263" r:id="rId11"/>
    <p:sldId id="261" r:id="rId12"/>
    <p:sldId id="2147474506" r:id="rId13"/>
    <p:sldId id="2147483452" r:id="rId14"/>
    <p:sldId id="259" r:id="rId15"/>
    <p:sldId id="2147483453" r:id="rId16"/>
    <p:sldId id="2134959099" r:id="rId17"/>
    <p:sldId id="2147483543" r:id="rId18"/>
    <p:sldId id="2134959194" r:id="rId19"/>
    <p:sldId id="2147483455" r:id="rId20"/>
    <p:sldId id="2147483641" r:id="rId21"/>
    <p:sldId id="257" r:id="rId22"/>
    <p:sldId id="262" r:id="rId23"/>
    <p:sldId id="2147472165" r:id="rId24"/>
    <p:sldId id="2147483637" r:id="rId25"/>
    <p:sldId id="2147483187" r:id="rId26"/>
    <p:sldId id="2147483188" r:id="rId27"/>
    <p:sldId id="2147483644" r:id="rId28"/>
    <p:sldId id="2147478877" r:id="rId29"/>
    <p:sldId id="2147474466" r:id="rId30"/>
    <p:sldId id="2147483463" r:id="rId31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E2898-D866-4C85-9467-1EB1BA778331}">
          <p14:sldIdLst>
            <p14:sldId id="263"/>
            <p14:sldId id="261"/>
          </p14:sldIdLst>
        </p14:section>
        <p14:section name="Project Status" id="{F1C3D653-EAC3-41DF-B507-7970427F9F0F}">
          <p14:sldIdLst>
            <p14:sldId id="2147474506"/>
            <p14:sldId id="2147483452"/>
            <p14:sldId id="259"/>
          </p14:sldIdLst>
        </p14:section>
        <p14:section name="PMR" id="{383219F8-4A65-487D-A5BB-715D3708647C}">
          <p14:sldIdLst>
            <p14:sldId id="2147483453"/>
            <p14:sldId id="2134959099"/>
            <p14:sldId id="2147483543"/>
            <p14:sldId id="2134959194"/>
            <p14:sldId id="2147483455"/>
            <p14:sldId id="2147483641"/>
            <p14:sldId id="257"/>
            <p14:sldId id="262"/>
            <p14:sldId id="2147472165"/>
          </p14:sldIdLst>
        </p14:section>
        <p14:section name="Appendix" id="{08B69D4B-743F-4262-B354-3530F3DDAF3C}">
          <p14:sldIdLst>
            <p14:sldId id="2147483637"/>
            <p14:sldId id="2147483187"/>
            <p14:sldId id="2147483188"/>
            <p14:sldId id="2147483644"/>
            <p14:sldId id="2147478877"/>
            <p14:sldId id="2147474466"/>
            <p14:sldId id="2147483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5120" userDrawn="1">
          <p15:clr>
            <a:srgbClr val="A4A3A4"/>
          </p15:clr>
        </p15:guide>
        <p15:guide id="6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E0208-FA7F-60EE-D4F5-B436CA4DAAF6}" name="Katya Svoboda" initials="KS" userId="S::Katya.Svoboda@eversanaconsulting.com::1d993d32-4610-4636-8e83-75d7146fa359" providerId="AD"/>
  <p188:author id="{53F7E00B-117B-8066-09DF-8CEEE55649D1}" name="Faruk Abdullah" initials="FA" userId="S::faruk.abdullah@eversana.com::31f11e1a-e347-4af7-aba4-38d8238e14cc" providerId="AD"/>
  <p188:author id="{D86EB518-89B2-C21C-55E9-6D01EA287EE5}" name="Ria Rungta" initials="RR" userId="S::ria.rungta@eversana.com::c9a9f70f-8f24-4c8c-b4af-5c04b35cd951" providerId="AD"/>
  <p188:author id="{9A48E84F-B83E-8915-F035-E6C1F8332152}" name="Katya Svoboda" initials="KS" userId="S::katya.svoboda@eversanaconsulting.com::1d993d32-4610-4636-8e83-75d7146fa359" providerId="AD"/>
  <p188:author id="{2F55917D-C1E5-5E0F-DA84-BF5C6700A765}" name="William Bedell" initials="WB" userId="S::William.Bedell2@eversana.com::81994175-7389-4f1c-85e6-b38ae46fe76f" providerId="AD"/>
  <p188:author id="{F9827180-424C-3247-E4B4-13274525E4CC}" name="Meagan Hamblin" initials="MH" userId="S::meagan.hamblin@eversana.com::0283ed0d-ffde-42e9-bccd-aa90a6a25ec0" providerId="AD"/>
  <p188:author id="{BD33E885-9748-0BE1-988C-B818A559AE5A}" name="Jiying Han" initials="JH" userId="S::Jiying.Han@eversana.com::a9752443-d41f-4165-91d5-d274782f44e4" providerId="AD"/>
  <p188:author id="{986D9786-4B1A-B500-873A-D7393E627D3E}" name="Alan Crowther" initials="AC" userId="S::alan.crowther@eversana.com::5accd5b6-3d24-4f8e-a724-2de4ce56eec5" providerId="AD"/>
  <p188:author id="{FB2AA992-7897-C1A9-3DA7-1311AF094E3A}" name="Bill Bedell" initials="BB" userId="Bill Bedell" providerId="None"/>
  <p188:author id="{B6067095-3603-475F-BBE3-612D9D838D37}" name="Lindsay Reel" initials="LR" userId="S::lindsay.reel@eversana.com::c307a121-c7dc-45de-9aa6-07f9d5aeeab0" providerId="AD"/>
  <p188:author id="{7DD86B9A-0C95-4D71-F1B8-3FEB17424002}" name="Caroline Maloney" initials="CM" userId="S::Caroline.Maloney@eversanaconsulting.com::eecdf791-a487-4b8e-862e-8a0c3674bd9c" providerId="AD"/>
  <p188:author id="{B8CB6CAA-FBA1-FFDF-6969-956FD120073D}" name="Matthew Logan" initials="ML" userId="S::Matthew.Logan@eversana.com::3bb6593b-1498-4917-b16f-6a22c44273f0" providerId="AD"/>
  <p188:author id="{0E5D1BAF-65B3-0B63-7FC2-B9CFEA4A39FC}" name="Eric Skoritowski" initials="ES" userId="S::Eric.Skoritowski@eversana.com::59d0b86d-4fa0-4338-9c45-841f11844cd1" providerId="AD"/>
  <p188:author id="{B80E85B0-9E93-989E-2860-916D2228DC47}" name="Calvin Fujimoto" initials="CF" userId="S::Calvin.Fujimoto@eversana.com::7ba0dd47-9f46-4553-adb6-002b4f87b154" providerId="AD"/>
  <p188:author id="{A1FEE4B2-1F5D-D367-078B-DA0CC88A1839}" name="Pierce Gould" initials="PG" userId="S::Pierce.Gould@eversana.com::599a45a9-f2ac-49e8-9044-759a8a742ca6" providerId="AD"/>
  <p188:author id="{FA79AEC8-45FD-E431-9C5A-3A5875C1FA2F}" name="Chad McAuliffe" initials="CM" userId="S::chad.mcauliffe@eversanaconsulting.com::f9a7a974-4c23-477d-aa6d-2072dc6d1d9a" providerId="AD"/>
  <p188:author id="{426E0AEA-F22C-ED14-BAA0-0D62FBE1263A}" name="Elizabeth Christman" initials="EC" userId="S::liz.christman@eversana.com::fa56c0ee-d5ec-480b-b05a-347c2271fb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C00000"/>
    <a:srgbClr val="E7E7E7"/>
    <a:srgbClr val="FFFFFF"/>
    <a:srgbClr val="00357D"/>
    <a:srgbClr val="FF00FF"/>
    <a:srgbClr val="F2F2F2"/>
    <a:srgbClr val="002352"/>
    <a:srgbClr val="A2A5A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E3B5-EA1B-4A4D-A7D1-2C729CD345E1}" v="12" dt="2025-11-15T21:37:01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4320"/>
        <p:guide orient="horz"/>
        <p:guide pos="7680"/>
        <p:guide pos="5120"/>
        <p:guide pos="2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microsoft.com/office/2018/10/relationships/authors" Target="authors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3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254937432723596E-2"/>
                  <c:y val="4.263494649260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FC90BFF-C82D-450C-9A0A-A598DA9E2131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5047537371191"/>
                      <c:h val="6.403377976688404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CA8-416F-9381-B7774206F503}"/>
                </c:ext>
              </c:extLst>
            </c:dLbl>
            <c:dLbl>
              <c:idx val="1"/>
              <c:layout>
                <c:manualLayout>
                  <c:x val="-0.17013468031134873"/>
                  <c:y val="-7.2613252013030441E-2"/>
                </c:manualLayout>
              </c:layout>
              <c:tx>
                <c:rich>
                  <a:bodyPr/>
                  <a:lstStyle/>
                  <a:p>
                    <a:fld id="{5E43913B-0945-4FF7-A604-5068DFB072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CA8-416F-9381-B7774206F503}"/>
                </c:ext>
              </c:extLst>
            </c:dLbl>
            <c:dLbl>
              <c:idx val="2"/>
              <c:layout>
                <c:manualLayout>
                  <c:x val="-1.9744386668509011E-2"/>
                  <c:y val="3.7838257181110981E-2"/>
                </c:manualLayout>
              </c:layout>
              <c:tx>
                <c:rich>
                  <a:bodyPr/>
                  <a:lstStyle/>
                  <a:p>
                    <a:fld id="{164A7529-CEFF-46EB-A768-3C56023DDE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82037401574801"/>
                      <c:h val="7.15312455997019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CA8-416F-9381-B7774206F503}"/>
                </c:ext>
              </c:extLst>
            </c:dLbl>
            <c:dLbl>
              <c:idx val="3"/>
              <c:layout>
                <c:manualLayout>
                  <c:x val="-0.12833914493558848"/>
                  <c:y val="4.1696899747485978E-2"/>
                </c:manualLayout>
              </c:layout>
              <c:tx>
                <c:rich>
                  <a:bodyPr/>
                  <a:lstStyle/>
                  <a:p>
                    <a:fld id="{1287ACD6-0893-4997-BB60-690CBDC9BE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CA8-416F-9381-B7774206F503}"/>
                </c:ext>
              </c:extLst>
            </c:dLbl>
            <c:dLbl>
              <c:idx val="4"/>
              <c:layout>
                <c:manualLayout>
                  <c:x val="-0.12484839404081939"/>
                  <c:y val="-7.24315097533484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98453D-4F43-41BE-A885-97D8E6FAA9BD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55226681638266"/>
                      <c:h val="6.447747839833961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CA8-416F-9381-B7774206F503}"/>
                </c:ext>
              </c:extLst>
            </c:dLbl>
            <c:dLbl>
              <c:idx val="5"/>
              <c:layout>
                <c:manualLayout>
                  <c:x val="-0.13487355474165949"/>
                  <c:y val="-8.0396484314972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3D01C7-D23D-49A6-A129-3D61B80B461B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8733933557864"/>
                      <c:h val="7.784825415130948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CA8-416F-9381-B7774206F503}"/>
                </c:ext>
              </c:extLst>
            </c:dLbl>
            <c:dLbl>
              <c:idx val="6"/>
              <c:layout>
                <c:manualLayout>
                  <c:x val="3.9570717572551768E-2"/>
                  <c:y val="-3.5341977696418302E-2"/>
                </c:manualLayout>
              </c:layout>
              <c:tx>
                <c:rich>
                  <a:bodyPr/>
                  <a:lstStyle/>
                  <a:p>
                    <a:fld id="{FC3925DF-2053-4909-A541-840C7A217B3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549063196146093"/>
                      <c:h val="7.15312782325026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CA8-416F-9381-B7774206F5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FD82BAA-59A9-4412-AD47-5D8397F6AD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7793417896469"/>
                      <c:h val="0.10914848823900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CA8-416F-9381-B7774206F503}"/>
                </c:ext>
              </c:extLst>
            </c:dLbl>
            <c:dLbl>
              <c:idx val="8"/>
              <c:layout>
                <c:manualLayout>
                  <c:x val="2.480497949663615E-2"/>
                  <c:y val="4.8080109604562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1318CAD-1D61-4EF2-A69D-3965E7920B1E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CA8-416F-9381-B7774206F503}"/>
                </c:ext>
              </c:extLst>
            </c:dLbl>
            <c:dLbl>
              <c:idx val="9"/>
              <c:layout>
                <c:manualLayout>
                  <c:x val="-0.16782811260807726"/>
                  <c:y val="6.6944406119924221E-2"/>
                </c:manualLayout>
              </c:layout>
              <c:tx>
                <c:rich>
                  <a:bodyPr/>
                  <a:lstStyle/>
                  <a:p>
                    <a:fld id="{6B580139-AC7F-471D-9A29-E8AB76CE6E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CA8-416F-9381-B7774206F5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60000</c:v>
                </c:pt>
                <c:pt idx="1">
                  <c:v>25000</c:v>
                </c:pt>
                <c:pt idx="2">
                  <c:v>20000</c:v>
                </c:pt>
                <c:pt idx="3">
                  <c:v>10000</c:v>
                </c:pt>
                <c:pt idx="4">
                  <c:v>4000</c:v>
                </c:pt>
                <c:pt idx="5">
                  <c:v>36000</c:v>
                </c:pt>
                <c:pt idx="6">
                  <c:v>36000</c:v>
                </c:pt>
                <c:pt idx="7">
                  <c:v>30000</c:v>
                </c:pt>
                <c:pt idx="8">
                  <c:v>14000</c:v>
                </c:pt>
                <c:pt idx="9">
                  <c:v>12000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113000</c:v>
                </c:pt>
                <c:pt idx="1">
                  <c:v>343000</c:v>
                </c:pt>
                <c:pt idx="2">
                  <c:v>297000</c:v>
                </c:pt>
                <c:pt idx="3">
                  <c:v>354000</c:v>
                </c:pt>
                <c:pt idx="4">
                  <c:v>367000</c:v>
                </c:pt>
                <c:pt idx="5">
                  <c:v>580000</c:v>
                </c:pt>
                <c:pt idx="6">
                  <c:v>440000</c:v>
                </c:pt>
                <c:pt idx="7">
                  <c:v>360000</c:v>
                </c:pt>
                <c:pt idx="8">
                  <c:v>271000</c:v>
                </c:pt>
                <c:pt idx="9">
                  <c:v>277000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Inqovi (MDS / CMML)</c:v>
                  </c:pt>
                  <c:pt idx="1">
                    <c:v>Fruzaqla (CRC)</c:v>
                  </c:pt>
                  <c:pt idx="2">
                    <c:v>Orserdu (Breast cancer)</c:v>
                  </c:pt>
                  <c:pt idx="3">
                    <c:v>Ibtrozi (NSCLC)</c:v>
                  </c:pt>
                  <c:pt idx="4">
                    <c:v>Augtyro (NSCLC)</c:v>
                  </c:pt>
                  <c:pt idx="5">
                    <c:v>Elrexfio (Multiple myeloma)</c:v>
                  </c:pt>
                  <c:pt idx="6">
                    <c:v>Talvey (Multiple myeloma)</c:v>
                  </c:pt>
                  <c:pt idx="7">
                    <c:v>Gomekli (Neurofibromatosis type 1)</c:v>
                  </c:pt>
                  <c:pt idx="8">
                    <c:v>Krazati (NSCLC)</c:v>
                  </c:pt>
                  <c:pt idx="9">
                    <c:v>Jaypirca (Mantle cell lymphoma)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CA8-416F-9381-B7774206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58200967217994E-16"/>
                  <c:y val="-6.7968745818851845E-2"/>
                </c:manualLayout>
              </c:layout>
              <c:tx>
                <c:rich>
                  <a:bodyPr/>
                  <a:lstStyle/>
                  <a:p>
                    <a:fld id="{0EAB248A-189A-41B8-B949-4215DAB4977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6-4D2F-90EB-E632A065567C}"/>
                </c:ext>
              </c:extLst>
            </c:dLbl>
            <c:dLbl>
              <c:idx val="1"/>
              <c:layout>
                <c:manualLayout>
                  <c:x val="-0.20468749999999999"/>
                  <c:y val="2.3437498558224745E-2"/>
                </c:manualLayout>
              </c:layout>
              <c:tx>
                <c:rich>
                  <a:bodyPr/>
                  <a:lstStyle/>
                  <a:p>
                    <a:fld id="{F84B53D4-8646-4ACC-A67A-1C4D5BC2FC6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6-4D2F-90EB-E632A06556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411B328-2D70-431B-B3F9-7EA850E3423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641575179677554"/>
                      <c:h val="7.153120810401282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6-4D2F-90EB-E632A065567C}"/>
                </c:ext>
              </c:extLst>
            </c:dLbl>
            <c:dLbl>
              <c:idx val="3"/>
              <c:layout>
                <c:manualLayout>
                  <c:x val="-1.1458200967217994E-16"/>
                  <c:y val="5.6249996539739389E-2"/>
                </c:manualLayout>
              </c:layout>
              <c:tx>
                <c:rich>
                  <a:bodyPr/>
                  <a:lstStyle/>
                  <a:p>
                    <a:fld id="{BAB92443-DB52-4E01-9D39-390D681FF86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6-4D2F-90EB-E632A065567C}"/>
                </c:ext>
              </c:extLst>
            </c:dLbl>
            <c:dLbl>
              <c:idx val="4"/>
              <c:layout>
                <c:manualLayout>
                  <c:x val="-0.14477473832903329"/>
                  <c:y val="7.14400295545507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A3C008-191A-4C27-ACD0-18281C806CBB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942241293349"/>
                      <c:h val="9.026435178864389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6-4D2F-90EB-E632A065567C}"/>
                </c:ext>
              </c:extLst>
            </c:dLbl>
            <c:dLbl>
              <c:idx val="5"/>
              <c:layout>
                <c:manualLayout>
                  <c:x val="-0.18546879921259843"/>
                  <c:y val="-6.14773692803245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67BDD4-E8F4-4CF3-9725-8D5680641624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9685039370076"/>
                      <c:h val="0.1156864842206046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6-4D2F-90EB-E632A065567C}"/>
                </c:ext>
              </c:extLst>
            </c:dLbl>
            <c:dLbl>
              <c:idx val="6"/>
              <c:layout>
                <c:manualLayout>
                  <c:x val="-0.24433617099145635"/>
                  <c:y val="3.57300169430448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2B28A30-F906-4D9C-AB6E-A2EDA73D372C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87505026807808"/>
                      <c:h val="0.1084836086671396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F16-4D2F-90EB-E632A065567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792897E-C254-4105-A935-3DCC312E8CA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F16-4D2F-90EB-E632A065567C}"/>
                </c:ext>
              </c:extLst>
            </c:dLbl>
            <c:dLbl>
              <c:idx val="8"/>
              <c:layout>
                <c:manualLayout>
                  <c:x val="-2.3437500000001478E-3"/>
                  <c:y val="-3.63281227652483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EA9B7E6-2C06-4B86-9E63-7A1D4DDB25D8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6-4D2F-90EB-E632A065567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B00419B-103A-4A0A-8C44-7B5FC303F19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F16-4D2F-90EB-E632A06556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55000</c:v>
                </c:pt>
                <c:pt idx="1">
                  <c:v>25000</c:v>
                </c:pt>
                <c:pt idx="2">
                  <c:v>20000</c:v>
                </c:pt>
                <c:pt idx="3">
                  <c:v>50000</c:v>
                </c:pt>
                <c:pt idx="4">
                  <c:v>42000</c:v>
                </c:pt>
                <c:pt idx="5">
                  <c:v>42000</c:v>
                </c:pt>
                <c:pt idx="6">
                  <c:v>30000</c:v>
                </c:pt>
                <c:pt idx="7">
                  <c:v>500</c:v>
                </c:pt>
                <c:pt idx="8">
                  <c:v>34000</c:v>
                </c:pt>
                <c:pt idx="9">
                  <c:v>400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244000</c:v>
                </c:pt>
                <c:pt idx="1">
                  <c:v>346000</c:v>
                </c:pt>
                <c:pt idx="2">
                  <c:v>569000</c:v>
                </c:pt>
                <c:pt idx="3">
                  <c:v>149000</c:v>
                </c:pt>
                <c:pt idx="4">
                  <c:v>138000</c:v>
                </c:pt>
                <c:pt idx="5">
                  <c:v>151000</c:v>
                </c:pt>
                <c:pt idx="6">
                  <c:v>160000</c:v>
                </c:pt>
                <c:pt idx="7">
                  <c:v>594000</c:v>
                </c:pt>
                <c:pt idx="8">
                  <c:v>369000</c:v>
                </c:pt>
                <c:pt idx="9">
                  <c:v>436000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ATTRuby (ATTR-CM)</c:v>
                  </c:pt>
                  <c:pt idx="1">
                    <c:v>Ojjaara (myelofibrosis)</c:v>
                  </c:pt>
                  <c:pt idx="2">
                    <c:v>Zilbrysq (myasthenia gravis)</c:v>
                  </c:pt>
                  <c:pt idx="3">
                    <c:v>Filspari (IgA nephropathy)</c:v>
                  </c:pt>
                  <c:pt idx="4">
                    <c:v>Iqirvo (primary biliary cholangitis)</c:v>
                  </c:pt>
                  <c:pt idx="5">
                    <c:v>Livdelzi (primary biliary cholangitis)</c:v>
                  </c:pt>
                  <c:pt idx="6">
                    <c:v>Vanrafia (IgA nephropathy)</c:v>
                  </c:pt>
                  <c:pt idx="7">
                    <c:v>Joenja (activated PI3Kδ syndrome)</c:v>
                  </c:pt>
                  <c:pt idx="8">
                    <c:v>Alyftrek (cystic fibrosis)</c:v>
                  </c:pt>
                  <c:pt idx="9">
                    <c:v>Ctexli (CTX)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F16-4D2F-90EB-E632A0655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496921-C6A2-46AC-8A9A-A52ED7B9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855B3-9413-4184-93F0-7C1CF6869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D49-6A8C-4F3F-9A85-0F64A9CCB37D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A7ED-B24B-427E-ACE4-54DC805200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046A-5862-41F5-82F1-88DC99575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1914-DC9B-46A8-81A3-B97E781E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581A1D48-3FD4-41BF-8652-BACAB65D54D6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A6A8EA8F-9525-4551-AD9E-119EF638E4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1pPr>
    <a:lvl2pPr marL="609493" marR="0" lvl="1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2pPr>
    <a:lvl3pPr marL="1218987" marR="0" lvl="2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3pPr>
    <a:lvl4pPr marL="1828480" marR="0" lvl="3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4pPr>
    <a:lvl5pPr marL="2437973" marR="0" lvl="4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5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1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E61D6-9BA7-449E-8D42-2137F6D7BE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317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5033-7636-AFB3-98C0-78A03C27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3F504-628C-3056-7177-EBAE3E1D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38EC6-E7FE-C8BD-707E-0B68B144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NAVLIN</a:t>
            </a:r>
          </a:p>
          <a:p>
            <a:r>
              <a:rPr lang="en-US" err="1"/>
              <a:t>Radicava</a:t>
            </a:r>
            <a:r>
              <a:rPr lang="en-US"/>
              <a:t> $1,139.48USD WAC (infusion 2vial 100mL 30mg) = 1 dose (60mg administered as an IV over 60min)</a:t>
            </a:r>
          </a:p>
          <a:p>
            <a:r>
              <a:rPr lang="en-US" err="1"/>
              <a:t>Radicava</a:t>
            </a:r>
            <a:r>
              <a:rPr lang="en-US"/>
              <a:t> ORS $12,634.18USD (1 bottle 50mL 1,050mg) = 10 doses (105mg (5mL) in the AM)</a:t>
            </a:r>
          </a:p>
          <a:p>
            <a:r>
              <a:rPr lang="en-US" err="1"/>
              <a:t>Radicava</a:t>
            </a:r>
            <a:r>
              <a:rPr lang="en-US"/>
              <a:t> ORS $17,687.85USD (1 bottle 70mL 1,470mg)</a:t>
            </a:r>
          </a:p>
          <a:p>
            <a:endParaRPr lang="en-US"/>
          </a:p>
          <a:p>
            <a:r>
              <a:rPr lang="en-US"/>
              <a:t>https://www.radicava.com/pdfs/radicava-prescribing-information.pdf</a:t>
            </a:r>
          </a:p>
          <a:p>
            <a:r>
              <a:rPr lang="en-US"/>
              <a:t>Daily dosing initial 14 days (14 days off)</a:t>
            </a:r>
          </a:p>
          <a:p>
            <a:r>
              <a:rPr lang="en-US"/>
              <a:t>Subsequent: 10/14 days on followed by 14 days off</a:t>
            </a:r>
          </a:p>
          <a:p>
            <a:r>
              <a:rPr lang="en-US"/>
              <a:t>In a 52 week period = 130 doses per yr (not including initial)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EA2-614C-2311-57EB-316053537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120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6296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8862530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802318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1548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0111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958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2397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2 Subhead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73698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7839074" y="0"/>
            <a:ext cx="4352926" cy="6248398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6EAB7-810C-0B48-A973-47C084FF5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5740" y="535063"/>
            <a:ext cx="6705600" cy="51815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4257CA-7651-614F-8E2B-E46EDDB7389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>
            <a:extLst>
              <a:ext uri="{FF2B5EF4-FFF2-40B4-BE49-F238E27FC236}">
                <a16:creationId xmlns:a16="http://schemas.microsoft.com/office/drawing/2014/main" id="{3E7C1672-B60B-7041-8EF9-58A99DF2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>
            <a:off x="9072920" y="2468880"/>
            <a:ext cx="3119081" cy="380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290561" y="1297056"/>
            <a:ext cx="3291840" cy="36576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3093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65807C-2DF4-41B9-8DBF-F34ADB4F0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5943600"/>
            <a:ext cx="10972800" cy="304800"/>
          </a:xfrm>
        </p:spPr>
        <p:txBody>
          <a:bodyPr anchor="b"/>
          <a:lstStyle>
            <a:lvl1pPr algn="r">
              <a:spcBef>
                <a:spcPts val="0"/>
              </a:spcBef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304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5BD40-3F7B-AB31-B26B-339363E6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D9D-5DBB-460A-80E4-2F3EDA8F53A3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5349-1658-3C31-66FC-CACDB295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D7F05-7855-ED78-846F-5CAA4C9C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E090-FF13-4015-8E50-B47C5937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97622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052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62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324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02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573897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967701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024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28034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0089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30045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22763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616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38253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28866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33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464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564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85550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9421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813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92298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17236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2844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2050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88257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8297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1323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08756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5507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73629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505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60414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292059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8276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135002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70168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102445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0185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76055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7327973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959501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036930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9566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523604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551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437625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06362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621700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18480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93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435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2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83298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373413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93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2739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1068424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0806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503539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1770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4166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71705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201982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4163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148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94657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7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2321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1497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876513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11972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500730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772129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9176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61418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81380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489117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4753939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93874681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754726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037388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10007049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661580592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04317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0276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7295756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87618042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30015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011481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631674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50508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56336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545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758494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394709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5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6533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641662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7373214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39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5780085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4131412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02208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360614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8960159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488218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21248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588966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403751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156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0689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41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0" y="0"/>
            <a:ext cx="4352926" cy="6248399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BECD3-7F76-4C97-AAB5-3D5797496B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468" y="457201"/>
            <a:ext cx="6807200" cy="4483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D516F8-E63F-8446-BD1A-F59FFED16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644" y="639980"/>
            <a:ext cx="2433638" cy="2433638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A39E9-686C-E846-B53F-F14AB674C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332" y="3314410"/>
            <a:ext cx="3352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F6F7CB-3473-384C-974C-103A318948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3468" y="5181603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7ACBB-8D6C-584F-A1A2-696660BD4A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650" y="4820825"/>
            <a:ext cx="3352800" cy="1097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80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Credentials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E0CEEAA-49F8-5144-8A52-675AE3856E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3929871"/>
            <a:ext cx="3352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D61C3-C842-F948-A95B-281786C5983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F6770EBD-9E43-0042-B0A7-3ED9E3263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 flipH="1">
            <a:off x="11084" y="2468880"/>
            <a:ext cx="3119081" cy="38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403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0922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775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077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5662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8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5242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3559391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28033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19517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614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919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6802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455310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386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077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3452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94485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18581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2288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345075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96676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5019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902069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2008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68274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176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72256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936214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4250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8547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228360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19200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287360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901144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69643478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6819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619022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701588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3882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64570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0590578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0958695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591060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3524633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78973583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74702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981882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139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868078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49744172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4108907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7043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51097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792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29644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067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13272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9288688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989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709529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52320410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251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95997450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049994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380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35425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7292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93082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92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6216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6208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4314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711723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52111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17487673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878456321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243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016401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8711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362682870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19691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737488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265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7629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57547222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720907067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8519550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57776710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93149701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922405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405899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106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22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27624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000564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809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668814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908875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33828515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04554920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7823540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93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0741416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426415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1748127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8346752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81113572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825245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39952638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100474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12278063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1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4931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424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Dark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624620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2554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Light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943913-10E5-D048-BEEA-B9D3DC595C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54B3-3310-B1A6-38CC-9D8A9403368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CA33-E4E8-5227-1DD9-70C48A7D4334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497473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892837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64130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64767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0973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5650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75685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1725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992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59360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30620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170532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3013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96120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039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3090621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695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73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55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509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406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39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6102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724446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130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163173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5434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5473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466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42956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02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4123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858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64554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97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085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357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4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68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2110327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41683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31927100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834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4775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39464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63703928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01802528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060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516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118172554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7434443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314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763428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274740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529791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593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89252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263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6717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9291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9663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52280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87732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37092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410434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650900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3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153604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7102516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4522166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544541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749455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07841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72.xml"/><Relationship Id="rId68" Type="http://schemas.openxmlformats.org/officeDocument/2006/relationships/slideLayout" Target="../slideLayouts/slideLayout177.xml"/><Relationship Id="rId84" Type="http://schemas.openxmlformats.org/officeDocument/2006/relationships/slideLayout" Target="../slideLayouts/slideLayout193.xml"/><Relationship Id="rId89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125.xml"/><Relationship Id="rId107" Type="http://schemas.openxmlformats.org/officeDocument/2006/relationships/image" Target="../media/image1.png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62.xml"/><Relationship Id="rId58" Type="http://schemas.openxmlformats.org/officeDocument/2006/relationships/slideLayout" Target="../slideLayouts/slideLayout167.xml"/><Relationship Id="rId74" Type="http://schemas.openxmlformats.org/officeDocument/2006/relationships/slideLayout" Target="../slideLayouts/slideLayout183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14.xml"/><Relationship Id="rId90" Type="http://schemas.openxmlformats.org/officeDocument/2006/relationships/slideLayout" Target="../slideLayouts/slideLayout199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54" Type="http://schemas.openxmlformats.org/officeDocument/2006/relationships/slideLayout" Target="../slideLayouts/slideLayout163.xml"/><Relationship Id="rId62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6.xml"/><Relationship Id="rId106" Type="http://schemas.openxmlformats.org/officeDocument/2006/relationships/theme" Target="../theme/theme2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52" Type="http://schemas.openxmlformats.org/officeDocument/2006/relationships/slideLayout" Target="../slideLayouts/slideLayout161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77.xml"/><Relationship Id="rId68" Type="http://schemas.openxmlformats.org/officeDocument/2006/relationships/slideLayout" Target="../slideLayouts/slideLayout282.xml"/><Relationship Id="rId84" Type="http://schemas.openxmlformats.org/officeDocument/2006/relationships/slideLayout" Target="../slideLayouts/slideLayout298.xml"/><Relationship Id="rId89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230.xml"/><Relationship Id="rId107" Type="http://schemas.openxmlformats.org/officeDocument/2006/relationships/theme" Target="../theme/theme3.xml"/><Relationship Id="rId11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74" Type="http://schemas.openxmlformats.org/officeDocument/2006/relationships/slideLayout" Target="../slideLayouts/slideLayout288.xml"/><Relationship Id="rId79" Type="http://schemas.openxmlformats.org/officeDocument/2006/relationships/slideLayout" Target="../slideLayouts/slideLayout293.xml"/><Relationship Id="rId102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304.xml"/><Relationship Id="rId95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64" Type="http://schemas.openxmlformats.org/officeDocument/2006/relationships/slideLayout" Target="../slideLayouts/slideLayout278.xml"/><Relationship Id="rId6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94.xml"/><Relationship Id="rId85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59" Type="http://schemas.openxmlformats.org/officeDocument/2006/relationships/slideLayout" Target="../slideLayouts/slideLayout273.xml"/><Relationship Id="rId103" Type="http://schemas.openxmlformats.org/officeDocument/2006/relationships/slideLayout" Target="../slideLayouts/slideLayout317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84.xml"/><Relationship Id="rId75" Type="http://schemas.openxmlformats.org/officeDocument/2006/relationships/slideLayout" Target="../slideLayouts/slideLayout289.xml"/><Relationship Id="rId83" Type="http://schemas.openxmlformats.org/officeDocument/2006/relationships/slideLayout" Target="../slideLayouts/slideLayout297.xml"/><Relationship Id="rId88" Type="http://schemas.openxmlformats.org/officeDocument/2006/relationships/slideLayout" Target="../slideLayouts/slideLayout302.xml"/><Relationship Id="rId91" Type="http://schemas.openxmlformats.org/officeDocument/2006/relationships/slideLayout" Target="../slideLayouts/slideLayout305.xml"/><Relationship Id="rId96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10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65" Type="http://schemas.openxmlformats.org/officeDocument/2006/relationships/slideLayout" Target="../slideLayouts/slideLayout279.xml"/><Relationship Id="rId73" Type="http://schemas.openxmlformats.org/officeDocument/2006/relationships/slideLayout" Target="../slideLayouts/slideLayout287.xml"/><Relationship Id="rId78" Type="http://schemas.openxmlformats.org/officeDocument/2006/relationships/slideLayout" Target="../slideLayouts/slideLayout292.xml"/><Relationship Id="rId81" Type="http://schemas.openxmlformats.org/officeDocument/2006/relationships/slideLayout" Target="../slideLayouts/slideLayout295.xml"/><Relationship Id="rId86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08.xml"/><Relationship Id="rId99" Type="http://schemas.openxmlformats.org/officeDocument/2006/relationships/slideLayout" Target="../slideLayouts/slideLayout313.xml"/><Relationship Id="rId10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9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76" Type="http://schemas.openxmlformats.org/officeDocument/2006/relationships/slideLayout" Target="../slideLayouts/slideLayout290.xml"/><Relationship Id="rId97" Type="http://schemas.openxmlformats.org/officeDocument/2006/relationships/slideLayout" Target="../slideLayouts/slideLayout311.xml"/><Relationship Id="rId10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21.xml"/><Relationship Id="rId71" Type="http://schemas.openxmlformats.org/officeDocument/2006/relationships/slideLayout" Target="../slideLayouts/slideLayout285.xml"/><Relationship Id="rId92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66" Type="http://schemas.openxmlformats.org/officeDocument/2006/relationships/slideLayout" Target="../slideLayouts/slideLayout280.xml"/><Relationship Id="rId87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75.xml"/><Relationship Id="rId82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70.xml"/><Relationship Id="rId77" Type="http://schemas.openxmlformats.org/officeDocument/2006/relationships/slideLayout" Target="../slideLayouts/slideLayout291.xml"/><Relationship Id="rId100" Type="http://schemas.openxmlformats.org/officeDocument/2006/relationships/slideLayout" Target="../slideLayouts/slideLayout314.xml"/><Relationship Id="rId10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72" Type="http://schemas.openxmlformats.org/officeDocument/2006/relationships/slideLayout" Target="../slideLayouts/slideLayout286.xml"/><Relationship Id="rId93" Type="http://schemas.openxmlformats.org/officeDocument/2006/relationships/slideLayout" Target="../slideLayouts/slideLayout307.xml"/><Relationship Id="rId98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60.xml"/><Relationship Id="rId67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5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10" r:id="rId3"/>
    <p:sldLayoutId id="2147483901" r:id="rId4"/>
    <p:sldLayoutId id="2147483798" r:id="rId5"/>
    <p:sldLayoutId id="2147483799" r:id="rId6"/>
    <p:sldLayoutId id="2147483872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82" r:id="rId26"/>
    <p:sldLayoutId id="2147483873" r:id="rId27"/>
    <p:sldLayoutId id="2147483874" r:id="rId28"/>
    <p:sldLayoutId id="2147483883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55" r:id="rId36"/>
    <p:sldLayoutId id="2147483856" r:id="rId37"/>
    <p:sldLayoutId id="2147483826" r:id="rId38"/>
    <p:sldLayoutId id="2147483857" r:id="rId39"/>
    <p:sldLayoutId id="2147483827" r:id="rId40"/>
    <p:sldLayoutId id="2147483828" r:id="rId41"/>
    <p:sldLayoutId id="2147483829" r:id="rId42"/>
    <p:sldLayoutId id="2147483889" r:id="rId43"/>
    <p:sldLayoutId id="2147483830" r:id="rId44"/>
    <p:sldLayoutId id="2147483890" r:id="rId45"/>
    <p:sldLayoutId id="2147483831" r:id="rId46"/>
    <p:sldLayoutId id="2147483891" r:id="rId47"/>
    <p:sldLayoutId id="2147483832" r:id="rId48"/>
    <p:sldLayoutId id="2147483914" r:id="rId49"/>
    <p:sldLayoutId id="2147483833" r:id="rId50"/>
    <p:sldLayoutId id="2147483915" r:id="rId51"/>
    <p:sldLayoutId id="2147483859" r:id="rId52"/>
    <p:sldLayoutId id="2147483916" r:id="rId53"/>
    <p:sldLayoutId id="2147483835" r:id="rId54"/>
    <p:sldLayoutId id="2147483917" r:id="rId55"/>
    <p:sldLayoutId id="2147483836" r:id="rId56"/>
    <p:sldLayoutId id="2147483918" r:id="rId57"/>
    <p:sldLayoutId id="2147483860" r:id="rId58"/>
    <p:sldLayoutId id="2147483919" r:id="rId59"/>
    <p:sldLayoutId id="2147483875" r:id="rId60"/>
    <p:sldLayoutId id="2147483920" r:id="rId61"/>
    <p:sldLayoutId id="2147483876" r:id="rId62"/>
    <p:sldLayoutId id="2147483921" r:id="rId63"/>
    <p:sldLayoutId id="2147483878" r:id="rId64"/>
    <p:sldLayoutId id="2147483922" r:id="rId65"/>
    <p:sldLayoutId id="2147483838" r:id="rId66"/>
    <p:sldLayoutId id="2147483870" r:id="rId67"/>
    <p:sldLayoutId id="2147483869" r:id="rId68"/>
    <p:sldLayoutId id="2147483924" r:id="rId69"/>
    <p:sldLayoutId id="2147483925" r:id="rId70"/>
    <p:sldLayoutId id="2147483885" r:id="rId71"/>
    <p:sldLayoutId id="2147483884" r:id="rId72"/>
    <p:sldLayoutId id="2147483886" r:id="rId73"/>
    <p:sldLayoutId id="2147483840" r:id="rId74"/>
    <p:sldLayoutId id="2147483841" r:id="rId75"/>
    <p:sldLayoutId id="2147483842" r:id="rId76"/>
    <p:sldLayoutId id="2147483908" r:id="rId77"/>
    <p:sldLayoutId id="2147483893" r:id="rId78"/>
    <p:sldLayoutId id="2147483895" r:id="rId79"/>
    <p:sldLayoutId id="2147483843" r:id="rId80"/>
    <p:sldLayoutId id="2147483923" r:id="rId81"/>
    <p:sldLayoutId id="2147483861" r:id="rId82"/>
    <p:sldLayoutId id="2147483863" r:id="rId83"/>
    <p:sldLayoutId id="2147483862" r:id="rId84"/>
    <p:sldLayoutId id="2147483864" r:id="rId85"/>
    <p:sldLayoutId id="2147483880" r:id="rId86"/>
    <p:sldLayoutId id="2147483879" r:id="rId87"/>
    <p:sldLayoutId id="2147483881" r:id="rId88"/>
    <p:sldLayoutId id="2147483844" r:id="rId89"/>
    <p:sldLayoutId id="2147483902" r:id="rId90"/>
    <p:sldLayoutId id="2147483845" r:id="rId91"/>
    <p:sldLayoutId id="2147483903" r:id="rId92"/>
    <p:sldLayoutId id="2147483906" r:id="rId93"/>
    <p:sldLayoutId id="2147483848" r:id="rId94"/>
    <p:sldLayoutId id="2147483849" r:id="rId95"/>
    <p:sldLayoutId id="2147483904" r:id="rId96"/>
    <p:sldLayoutId id="2147483912" r:id="rId97"/>
    <p:sldLayoutId id="2147483911" r:id="rId98"/>
    <p:sldLayoutId id="2147483913" r:id="rId99"/>
    <p:sldLayoutId id="2147483926" r:id="rId100"/>
    <p:sldLayoutId id="2147483852" r:id="rId101"/>
    <p:sldLayoutId id="2147483854" r:id="rId102"/>
    <p:sldLayoutId id="2147483853" r:id="rId103"/>
    <p:sldLayoutId id="2147483927" r:id="rId104"/>
    <p:sldLayoutId id="2147483928" r:id="rId105"/>
    <p:sldLayoutId id="2147483930" r:id="rId106"/>
    <p:sldLayoutId id="2147483933" r:id="rId107"/>
    <p:sldLayoutId id="2147484219" r:id="rId108"/>
    <p:sldLayoutId id="2147484220" r:id="rId109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66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  <p:sldLayoutId id="2147483977" r:id="rId42"/>
    <p:sldLayoutId id="2147483978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3987" r:id="rId52"/>
    <p:sldLayoutId id="2147483988" r:id="rId53"/>
    <p:sldLayoutId id="2147483989" r:id="rId54"/>
    <p:sldLayoutId id="2147483990" r:id="rId55"/>
    <p:sldLayoutId id="2147483991" r:id="rId56"/>
    <p:sldLayoutId id="2147483992" r:id="rId57"/>
    <p:sldLayoutId id="2147483993" r:id="rId58"/>
    <p:sldLayoutId id="2147483994" r:id="rId59"/>
    <p:sldLayoutId id="2147483995" r:id="rId60"/>
    <p:sldLayoutId id="2147483996" r:id="rId61"/>
    <p:sldLayoutId id="2147483997" r:id="rId62"/>
    <p:sldLayoutId id="2147483998" r:id="rId63"/>
    <p:sldLayoutId id="2147483999" r:id="rId64"/>
    <p:sldLayoutId id="2147484000" r:id="rId65"/>
    <p:sldLayoutId id="2147484001" r:id="rId66"/>
    <p:sldLayoutId id="2147484002" r:id="rId67"/>
    <p:sldLayoutId id="2147484003" r:id="rId68"/>
    <p:sldLayoutId id="2147484004" r:id="rId69"/>
    <p:sldLayoutId id="2147484005" r:id="rId70"/>
    <p:sldLayoutId id="2147484006" r:id="rId71"/>
    <p:sldLayoutId id="2147484007" r:id="rId72"/>
    <p:sldLayoutId id="2147484008" r:id="rId73"/>
    <p:sldLayoutId id="2147484009" r:id="rId74"/>
    <p:sldLayoutId id="2147484010" r:id="rId75"/>
    <p:sldLayoutId id="2147484011" r:id="rId76"/>
    <p:sldLayoutId id="2147484012" r:id="rId77"/>
    <p:sldLayoutId id="2147484013" r:id="rId78"/>
    <p:sldLayoutId id="2147484014" r:id="rId79"/>
    <p:sldLayoutId id="2147484015" r:id="rId80"/>
    <p:sldLayoutId id="2147484016" r:id="rId81"/>
    <p:sldLayoutId id="2147484017" r:id="rId82"/>
    <p:sldLayoutId id="2147484018" r:id="rId83"/>
    <p:sldLayoutId id="2147484019" r:id="rId84"/>
    <p:sldLayoutId id="2147484020" r:id="rId85"/>
    <p:sldLayoutId id="2147484021" r:id="rId86"/>
    <p:sldLayoutId id="2147484022" r:id="rId87"/>
    <p:sldLayoutId id="2147484023" r:id="rId88"/>
    <p:sldLayoutId id="2147484024" r:id="rId89"/>
    <p:sldLayoutId id="2147484025" r:id="rId90"/>
    <p:sldLayoutId id="2147484026" r:id="rId91"/>
    <p:sldLayoutId id="2147484027" r:id="rId92"/>
    <p:sldLayoutId id="2147484028" r:id="rId93"/>
    <p:sldLayoutId id="2147484029" r:id="rId94"/>
    <p:sldLayoutId id="2147484030" r:id="rId95"/>
    <p:sldLayoutId id="2147484031" r:id="rId96"/>
    <p:sldLayoutId id="2147484032" r:id="rId97"/>
    <p:sldLayoutId id="2147484033" r:id="rId98"/>
    <p:sldLayoutId id="2147484034" r:id="rId99"/>
    <p:sldLayoutId id="2147484035" r:id="rId100"/>
    <p:sldLayoutId id="2147484036" r:id="rId101"/>
    <p:sldLayoutId id="2147484037" r:id="rId102"/>
    <p:sldLayoutId id="2147484038" r:id="rId103"/>
    <p:sldLayoutId id="2147484039" r:id="rId104"/>
    <p:sldLayoutId id="2147484040" r:id="rId105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196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3" r:id="rId37"/>
    <p:sldLayoutId id="2147484144" r:id="rId38"/>
    <p:sldLayoutId id="2147484145" r:id="rId39"/>
    <p:sldLayoutId id="2147484146" r:id="rId40"/>
    <p:sldLayoutId id="2147484147" r:id="rId41"/>
    <p:sldLayoutId id="2147484148" r:id="rId42"/>
    <p:sldLayoutId id="2147484149" r:id="rId43"/>
    <p:sldLayoutId id="2147484150" r:id="rId44"/>
    <p:sldLayoutId id="2147484151" r:id="rId45"/>
    <p:sldLayoutId id="2147484152" r:id="rId46"/>
    <p:sldLayoutId id="2147484153" r:id="rId47"/>
    <p:sldLayoutId id="2147484154" r:id="rId48"/>
    <p:sldLayoutId id="2147484155" r:id="rId49"/>
    <p:sldLayoutId id="2147484156" r:id="rId50"/>
    <p:sldLayoutId id="2147484157" r:id="rId51"/>
    <p:sldLayoutId id="2147484158" r:id="rId52"/>
    <p:sldLayoutId id="2147484159" r:id="rId53"/>
    <p:sldLayoutId id="2147484160" r:id="rId54"/>
    <p:sldLayoutId id="2147484161" r:id="rId55"/>
    <p:sldLayoutId id="2147484162" r:id="rId56"/>
    <p:sldLayoutId id="2147484163" r:id="rId57"/>
    <p:sldLayoutId id="2147484164" r:id="rId58"/>
    <p:sldLayoutId id="2147484165" r:id="rId59"/>
    <p:sldLayoutId id="2147484166" r:id="rId60"/>
    <p:sldLayoutId id="2147484167" r:id="rId61"/>
    <p:sldLayoutId id="2147484168" r:id="rId62"/>
    <p:sldLayoutId id="2147484169" r:id="rId63"/>
    <p:sldLayoutId id="2147484170" r:id="rId64"/>
    <p:sldLayoutId id="2147484171" r:id="rId65"/>
    <p:sldLayoutId id="2147484172" r:id="rId66"/>
    <p:sldLayoutId id="2147484173" r:id="rId67"/>
    <p:sldLayoutId id="2147484174" r:id="rId68"/>
    <p:sldLayoutId id="2147484175" r:id="rId69"/>
    <p:sldLayoutId id="2147484176" r:id="rId70"/>
    <p:sldLayoutId id="2147484177" r:id="rId71"/>
    <p:sldLayoutId id="2147484178" r:id="rId72"/>
    <p:sldLayoutId id="2147484179" r:id="rId73"/>
    <p:sldLayoutId id="2147484180" r:id="rId74"/>
    <p:sldLayoutId id="2147484181" r:id="rId75"/>
    <p:sldLayoutId id="2147484182" r:id="rId76"/>
    <p:sldLayoutId id="2147484183" r:id="rId77"/>
    <p:sldLayoutId id="2147484184" r:id="rId78"/>
    <p:sldLayoutId id="2147484185" r:id="rId79"/>
    <p:sldLayoutId id="2147484186" r:id="rId80"/>
    <p:sldLayoutId id="2147484187" r:id="rId81"/>
    <p:sldLayoutId id="2147484188" r:id="rId82"/>
    <p:sldLayoutId id="2147484189" r:id="rId83"/>
    <p:sldLayoutId id="2147484190" r:id="rId84"/>
    <p:sldLayoutId id="2147484191" r:id="rId85"/>
    <p:sldLayoutId id="2147484192" r:id="rId86"/>
    <p:sldLayoutId id="2147484193" r:id="rId87"/>
    <p:sldLayoutId id="2147484194" r:id="rId88"/>
    <p:sldLayoutId id="2147484195" r:id="rId89"/>
    <p:sldLayoutId id="2147484196" r:id="rId90"/>
    <p:sldLayoutId id="2147484197" r:id="rId91"/>
    <p:sldLayoutId id="2147484198" r:id="rId92"/>
    <p:sldLayoutId id="2147484199" r:id="rId93"/>
    <p:sldLayoutId id="2147484200" r:id="rId94"/>
    <p:sldLayoutId id="2147484201" r:id="rId95"/>
    <p:sldLayoutId id="2147484202" r:id="rId96"/>
    <p:sldLayoutId id="2147484203" r:id="rId97"/>
    <p:sldLayoutId id="2147484204" r:id="rId98"/>
    <p:sldLayoutId id="2147484205" r:id="rId99"/>
    <p:sldLayoutId id="2147484206" r:id="rId100"/>
    <p:sldLayoutId id="2147484207" r:id="rId101"/>
    <p:sldLayoutId id="2147484208" r:id="rId102"/>
    <p:sldLayoutId id="2147484209" r:id="rId103"/>
    <p:sldLayoutId id="2147484210" r:id="rId104"/>
    <p:sldLayoutId id="2147484211" r:id="rId105"/>
    <p:sldLayoutId id="2147484213" r:id="rId106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general.org/neurology/als/research/first-platform-trial-treat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2657E-A54D-8583-44B9-03A9C40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7261155" cy="1219200"/>
          </a:xfrm>
        </p:spPr>
        <p:txBody>
          <a:bodyPr/>
          <a:lstStyle/>
          <a:p>
            <a:r>
              <a:rPr lang="en-US"/>
              <a:t>Market Access Strategy and Forecast</a:t>
            </a:r>
            <a:br>
              <a:rPr lang="en-US"/>
            </a:br>
            <a:r>
              <a:rPr lang="en-US"/>
              <a:t>Weekly Check-In</a:t>
            </a:r>
            <a:endParaRPr lang="en-US" b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ECABB-BC22-1BD1-04C7-D6144F6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10</a:t>
            </a:r>
            <a:r>
              <a:rPr lang="en-US" baseline="30000"/>
              <a:t>th</a:t>
            </a:r>
            <a:r>
              <a:rPr lang="en-US"/>
              <a:t>,</a:t>
            </a:r>
            <a:r>
              <a:rPr lang="zh-CN" altLang="en-US"/>
              <a:t> </a:t>
            </a:r>
            <a:r>
              <a:rPr lang="en-US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C2D55-797F-0742-F3D4-3585FB23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5" y="1211600"/>
            <a:ext cx="3085475" cy="1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1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C7DF-4C36-9DEB-4A18-04CC2526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A597-4F8C-E1BE-8C69-28C88815D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E0682-C968-2C71-5A85-59727CFCE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82619-04A4-4F98-A23B-E70B6AEA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br>
              <a:rPr lang="en-US" b="0"/>
            </a:br>
            <a:endParaRPr lang="en-US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C340B-0A9F-7807-B363-950EEAF30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2471130"/>
            <a:ext cx="5325533" cy="3777270"/>
          </a:xfrm>
        </p:spPr>
        <p:txBody>
          <a:bodyPr/>
          <a:lstStyle/>
          <a:p>
            <a:r>
              <a:rPr lang="en-US"/>
              <a:t>Provide TPP inputs including quantitative efficacy &amp; safety</a:t>
            </a:r>
          </a:p>
          <a:p>
            <a:r>
              <a:rPr lang="en-US"/>
              <a:t>Review PMR Interview screeners and provide feedback</a:t>
            </a:r>
          </a:p>
          <a:p>
            <a:r>
              <a:rPr lang="en-US"/>
              <a:t>Provide patient contact information and HCP/KOL lists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2117D0-3B6E-250D-B8A7-DADA79904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2471129"/>
            <a:ext cx="5325533" cy="3777270"/>
          </a:xfrm>
        </p:spPr>
        <p:txBody>
          <a:bodyPr/>
          <a:lstStyle/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secondary research</a:t>
            </a:r>
          </a:p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discussion guideline and interview stimuli</a:t>
            </a:r>
          </a:p>
          <a:p>
            <a:pPr marL="341313" indent="-230188">
              <a:spcAft>
                <a:spcPts val="1200"/>
              </a:spcAft>
            </a:pPr>
            <a:r>
              <a:rPr lang="en-US" kern="0">
                <a:solidFill>
                  <a:srgbClr val="3F4344"/>
                </a:solidFill>
              </a:rPr>
              <a:t>Continue progressing survey questionnaire</a:t>
            </a:r>
          </a:p>
          <a:p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6BD9CF00-1D5B-86F1-73DF-A1F24FCD6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55535" y="1450062"/>
            <a:ext cx="2801091" cy="5699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3BC26-A7D6-59F4-2850-42010C0C4122}"/>
              </a:ext>
            </a:extLst>
          </p:cNvPr>
          <p:cNvCxnSpPr>
            <a:cxnSpLocks/>
          </p:cNvCxnSpPr>
          <p:nvPr/>
        </p:nvCxnSpPr>
        <p:spPr>
          <a:xfrm>
            <a:off x="738554" y="2266756"/>
            <a:ext cx="5011615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A63D0-31BD-570F-11F0-9BF940B4AEAA}"/>
              </a:ext>
            </a:extLst>
          </p:cNvPr>
          <p:cNvCxnSpPr>
            <a:cxnSpLocks/>
          </p:cNvCxnSpPr>
          <p:nvPr/>
        </p:nvCxnSpPr>
        <p:spPr>
          <a:xfrm>
            <a:off x="6400800" y="2266756"/>
            <a:ext cx="4695092" cy="0"/>
          </a:xfrm>
          <a:prstGeom prst="line">
            <a:avLst/>
          </a:prstGeom>
          <a:ln w="28575" cap="rnd">
            <a:solidFill>
              <a:schemeClr val="accent5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1B1D6-E90E-AA56-EAD8-5DE28866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48" b="18173"/>
          <a:stretch/>
        </p:blipFill>
        <p:spPr>
          <a:xfrm>
            <a:off x="1518210" y="1295061"/>
            <a:ext cx="2747345" cy="87992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13D518-1C8D-A9D5-B014-9DE36394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2613"/>
              </p:ext>
            </p:extLst>
          </p:nvPr>
        </p:nvGraphicFramePr>
        <p:xfrm>
          <a:off x="767309" y="4367022"/>
          <a:ext cx="10357337" cy="18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337">
                  <a:extLst>
                    <a:ext uri="{9D8B030D-6E8A-4147-A177-3AD203B41FA5}">
                      <a16:colId xmlns:a16="http://schemas.microsoft.com/office/drawing/2014/main" val="864881612"/>
                    </a:ext>
                  </a:extLst>
                </a:gridCol>
              </a:tblGrid>
              <a:tr h="474585">
                <a:tc>
                  <a:txBody>
                    <a:bodyPr/>
                    <a:lstStyle/>
                    <a:p>
                      <a:r>
                        <a:rPr lang="en-US" sz="1600"/>
                        <a:t>F</a:t>
                      </a:r>
                      <a:r>
                        <a:rPr lang="en-US" altLang="zh-CN" sz="1600"/>
                        <a:t>iles Received</a:t>
                      </a:r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98401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REDACTED_250716_Reg-Meeting_V0.1.pptx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40985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EVERSANA_NUZ001 10-year Revenue Forecast Model 2025 Feb 16.xlsx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347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3F4344"/>
                          </a:solidFill>
                          <a:latin typeface="Arial"/>
                        </a:rPr>
                        <a:t>Expanded_KOL_HEALEY_table.xlsx</a:t>
                      </a:r>
                      <a:endParaRPr lang="en-US"/>
                    </a:p>
                  </a:txBody>
                  <a:tcPr anchor="ctr">
                    <a:lnL w="9524">
                      <a:solidFill>
                        <a:schemeClr val="bg1">
                          <a:lumMod val="65000"/>
                        </a:schemeClr>
                      </a:solidFill>
                    </a:lnL>
                    <a:lnR w="9524">
                      <a:solidFill>
                        <a:schemeClr val="bg1">
                          <a:lumMod val="6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77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861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Interview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533400" y="3905250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41052ED-5F15-0CEA-9680-67C52C5B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76" y="1913940"/>
            <a:ext cx="2278644" cy="1281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D26A3-1B12-8217-232B-85554FD36CEE}"/>
              </a:ext>
            </a:extLst>
          </p:cNvPr>
          <p:cNvGrpSpPr/>
          <p:nvPr/>
        </p:nvGrpSpPr>
        <p:grpSpPr>
          <a:xfrm>
            <a:off x="6678348" y="1705660"/>
            <a:ext cx="1589352" cy="1717934"/>
            <a:chOff x="6581484" y="1600960"/>
            <a:chExt cx="1783080" cy="19273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0F3842-4B07-4671-3BD1-6790031D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484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2F5543-7DC7-233C-3D94-574371B3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664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BFF60D-124B-AD19-7295-3709226A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5844" y="1977917"/>
              <a:ext cx="1188720" cy="15503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6BB2C-9A00-A6E3-2CD8-623AF8E0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3266"/>
              </p:ext>
            </p:extLst>
          </p:nvPr>
        </p:nvGraphicFramePr>
        <p:xfrm>
          <a:off x="609600" y="3429000"/>
          <a:ext cx="11155680" cy="195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17229810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0947428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Screeners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Discussion Guides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Stimuli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Payers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7680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9F6F9B-6069-2D83-FB0A-A55701D1FED0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F74CD-0241-FADB-1D07-5C5C2C15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918F88-3168-048A-9962-EA572FD7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CF8ED-F27D-07DE-03C7-236C618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CB7FB-EF24-3203-9FC0-96082D691561}"/>
              </a:ext>
            </a:extLst>
          </p:cNvPr>
          <p:cNvSpPr txBox="1"/>
          <p:nvPr/>
        </p:nvSpPr>
        <p:spPr>
          <a:xfrm>
            <a:off x="3293798" y="5456065"/>
            <a:ext cx="6769100" cy="516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r>
              <a:rPr lang="en-US" sz="1200" kern="0"/>
              <a:t>*EVERSANA can target specific KOLs as an alternative to screening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445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Survey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E25C167-A9EF-8DDD-2111-CD439DC28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26323"/>
              </p:ext>
            </p:extLst>
          </p:nvPr>
        </p:nvGraphicFramePr>
        <p:xfrm>
          <a:off x="609600" y="3429000"/>
          <a:ext cx="557784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Survey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649605" y="3895418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6D196F-1273-EE07-01E7-D3C14D87F5A8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4A806A-BFFF-2FE8-B1D7-994FA919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28F912-01C1-DBE7-14DB-32C23B5B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604FE1-7E59-585C-A624-A7D84923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8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FD37-9323-7D04-5419-F0526FB9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F98A8-9C82-9D83-65B4-EA00F189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Situation</a:t>
            </a:r>
            <a:br>
              <a:rPr lang="en-US"/>
            </a:br>
            <a:r>
              <a:rPr lang="en-US" b="0"/>
              <a:t>Background and Business Need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A1277A-A726-420C-9AF3-42B97AF518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737444"/>
            <a:ext cx="4604716" cy="4394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82880" lvl="1"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Therapeutics is a clinical-stage biotech company dedicated to developing treatments for neurodegenerative diseases, including Amyotrophic Lateral Sclerosis (ALS). 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Their lead product, NUZ-001, operates by inhibiting the aggregation of TAR DNA-binding protein 43 (TDP-43)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Positive outcomes from </a:t>
            </a:r>
            <a:r>
              <a:rPr lang="en-US" sz="1100" err="1"/>
              <a:t>Neurizon’s</a:t>
            </a:r>
            <a:r>
              <a:rPr lang="en-US" sz="1100"/>
              <a:t> Phase 1 MEND study in slowing respiratory decline (SVC) in ALS have bolstered confidence in NUZ-001's therapeutic capabilities.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Accelerated approval is possible based on Phase 2 data (</a:t>
            </a:r>
            <a:r>
              <a:rPr lang="en-US" sz="1100">
                <a:hlinkClick r:id="rId3"/>
              </a:rPr>
              <a:t>HEALEY-ALS platform trial</a:t>
            </a:r>
            <a:r>
              <a:rPr lang="en-US" sz="1100"/>
              <a:t>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There is a very significant unmet need in ALS as current disease modifying treatment options are limited: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Riluzole</a:t>
            </a:r>
            <a:r>
              <a:rPr lang="en-US" sz="1100"/>
              <a:t> (generic availability)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(</a:t>
            </a:r>
            <a:r>
              <a:rPr lang="en-US" sz="1100" err="1"/>
              <a:t>edaravone</a:t>
            </a:r>
            <a:r>
              <a:rPr lang="en-US" sz="1100"/>
              <a:t>), FDA approved May 2017 (ORS May 2022)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$1,139.48 USD for 2 vial 100mL | 30 mg (1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$153,830 | Year 2: $149,272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ORS $12,634.18 USD for 50mL | 1,050mg (10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$170,561 | Year 2: $165,508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Relyvrio</a:t>
            </a:r>
            <a:r>
              <a:rPr lang="en-US" sz="1100"/>
              <a:t>, initially FDA approved September 2022 but removed in April 2024 due to negative Phase 3 results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US" sz="1100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61EB-B7D0-51BB-5917-8A0182634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5925" y="1737443"/>
            <a:ext cx="6086477" cy="439447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is developing the </a:t>
            </a:r>
            <a:r>
              <a:rPr lang="en-US" sz="1100" b="1"/>
              <a:t>global market access strategy for NUZ-001 </a:t>
            </a:r>
            <a:r>
              <a:rPr lang="en-US" sz="1100"/>
              <a:t>and has partnered with EVERSANA to support the following initiatives that will provide insights for the US forecast model and beyond: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Landscape / Foundational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Gap analysis of burden of disease / unmet need</a:t>
            </a:r>
            <a:endParaRPr lang="en-US" sz="1100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Analogue assessment 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Competitive scenarios at launch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  <a:cs typeface="Arial"/>
              </a:rPr>
              <a:t>Likely data scenarios for testing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US Payer, Provider and Patient Stakeholder Insights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Stakeholder reaction to NUZ-001 TPPs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and drivers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Comparators and price potential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the value proposition for payers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price potential, reimbursement, access and uptake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Forecast Model </a:t>
            </a:r>
            <a:r>
              <a:rPr lang="en-US">
                <a:solidFill>
                  <a:srgbClr val="3F4344"/>
                </a:solidFill>
              </a:rPr>
              <a:t>based on scenarios and research-informed inputs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Global Access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Considerations on how the model would need to be adapted for key regions (EU4, UK, Australia, Japan)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Go-to-Market Models</a:t>
            </a:r>
          </a:p>
          <a:p>
            <a:pPr marL="640080" lvl="4">
              <a:spcBef>
                <a:spcPts val="600"/>
              </a:spcBef>
            </a:pPr>
            <a:r>
              <a:rPr lang="en-US" sz="1100">
                <a:solidFill>
                  <a:srgbClr val="3F4344"/>
                </a:solidFill>
              </a:rPr>
              <a:t>Top-level cost and requirements of different go-to-market models (e.g., </a:t>
            </a:r>
            <a:r>
              <a:rPr lang="en-US" sz="1100" err="1">
                <a:solidFill>
                  <a:srgbClr val="3F4344"/>
                </a:solidFill>
              </a:rPr>
              <a:t>Neurizon</a:t>
            </a:r>
            <a:r>
              <a:rPr lang="en-US" sz="1100">
                <a:solidFill>
                  <a:srgbClr val="3F4344"/>
                </a:solidFill>
              </a:rPr>
              <a:t> go alone including various vendor partnership options, big pharma acquisition)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Investor Deck Support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27AA4-D33B-E5B8-4552-D59E5DD5B34E}"/>
              </a:ext>
            </a:extLst>
          </p:cNvPr>
          <p:cNvSpPr/>
          <p:nvPr/>
        </p:nvSpPr>
        <p:spPr>
          <a:xfrm>
            <a:off x="609600" y="1252812"/>
            <a:ext cx="5353878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/>
            <a:r>
              <a:rPr lang="en-US" sz="1600" b="1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B22F4-073A-6FFF-190A-B1840700D206}"/>
              </a:ext>
            </a:extLst>
          </p:cNvPr>
          <p:cNvSpPr/>
          <p:nvPr/>
        </p:nvSpPr>
        <p:spPr>
          <a:xfrm>
            <a:off x="6245087" y="1252812"/>
            <a:ext cx="5358384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 lvl="0"/>
            <a:r>
              <a:rPr lang="en-US" sz="1600" b="1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36EAF0-1C27-C5CC-7E7B-737E915F17FA}"/>
              </a:ext>
            </a:extLst>
          </p:cNvPr>
          <p:cNvSpPr>
            <a:spLocks noChangeAspect="1"/>
          </p:cNvSpPr>
          <p:nvPr/>
        </p:nvSpPr>
        <p:spPr>
          <a:xfrm>
            <a:off x="647698" y="1279718"/>
            <a:ext cx="339391" cy="401932"/>
          </a:xfrm>
          <a:custGeom>
            <a:avLst/>
            <a:gdLst>
              <a:gd name="connsiteX0" fmla="*/ 108792 w 555925"/>
              <a:gd name="connsiteY0" fmla="*/ 539767 h 658368"/>
              <a:gd name="connsiteX1" fmla="*/ 368741 w 555925"/>
              <a:gd name="connsiteY1" fmla="*/ 539767 h 658368"/>
              <a:gd name="connsiteX2" fmla="*/ 378385 w 555925"/>
              <a:gd name="connsiteY2" fmla="*/ 549416 h 658368"/>
              <a:gd name="connsiteX3" fmla="*/ 368741 w 555925"/>
              <a:gd name="connsiteY3" fmla="*/ 559060 h 658368"/>
              <a:gd name="connsiteX4" fmla="*/ 108792 w 555925"/>
              <a:gd name="connsiteY4" fmla="*/ 559060 h 658368"/>
              <a:gd name="connsiteX5" fmla="*/ 99143 w 555925"/>
              <a:gd name="connsiteY5" fmla="*/ 549416 h 658368"/>
              <a:gd name="connsiteX6" fmla="*/ 108792 w 555925"/>
              <a:gd name="connsiteY6" fmla="*/ 539767 h 658368"/>
              <a:gd name="connsiteX7" fmla="*/ 435469 w 555925"/>
              <a:gd name="connsiteY7" fmla="*/ 513828 h 658368"/>
              <a:gd name="connsiteX8" fmla="*/ 423545 w 555925"/>
              <a:gd name="connsiteY8" fmla="*/ 525752 h 658368"/>
              <a:gd name="connsiteX9" fmla="*/ 423545 w 555925"/>
              <a:gd name="connsiteY9" fmla="*/ 533277 h 658368"/>
              <a:gd name="connsiteX10" fmla="*/ 474699 w 555925"/>
              <a:gd name="connsiteY10" fmla="*/ 584430 h 658368"/>
              <a:gd name="connsiteX11" fmla="*/ 474704 w 555925"/>
              <a:gd name="connsiteY11" fmla="*/ 584435 h 658368"/>
              <a:gd name="connsiteX12" fmla="*/ 515641 w 555925"/>
              <a:gd name="connsiteY12" fmla="*/ 625372 h 658368"/>
              <a:gd name="connsiteX13" fmla="*/ 523165 w 555925"/>
              <a:gd name="connsiteY13" fmla="*/ 625372 h 658368"/>
              <a:gd name="connsiteX14" fmla="*/ 535090 w 555925"/>
              <a:gd name="connsiteY14" fmla="*/ 613447 h 658368"/>
              <a:gd name="connsiteX15" fmla="*/ 535090 w 555925"/>
              <a:gd name="connsiteY15" fmla="*/ 605924 h 658368"/>
              <a:gd name="connsiteX16" fmla="*/ 442989 w 555925"/>
              <a:gd name="connsiteY16" fmla="*/ 513828 h 658368"/>
              <a:gd name="connsiteX17" fmla="*/ 435469 w 555925"/>
              <a:gd name="connsiteY17" fmla="*/ 513828 h 658368"/>
              <a:gd name="connsiteX18" fmla="*/ 405080 w 555925"/>
              <a:gd name="connsiteY18" fmla="*/ 486090 h 658368"/>
              <a:gd name="connsiteX19" fmla="*/ 405045 w 555925"/>
              <a:gd name="connsiteY19" fmla="*/ 486126 h 658368"/>
              <a:gd name="connsiteX20" fmla="*/ 395813 w 555925"/>
              <a:gd name="connsiteY20" fmla="*/ 495354 h 658368"/>
              <a:gd name="connsiteX21" fmla="*/ 395809 w 555925"/>
              <a:gd name="connsiteY21" fmla="*/ 495358 h 658368"/>
              <a:gd name="connsiteX22" fmla="*/ 411234 w 555925"/>
              <a:gd name="connsiteY22" fmla="*/ 510779 h 658368"/>
              <a:gd name="connsiteX23" fmla="*/ 420502 w 555925"/>
              <a:gd name="connsiteY23" fmla="*/ 501517 h 658368"/>
              <a:gd name="connsiteX24" fmla="*/ 301482 w 555925"/>
              <a:gd name="connsiteY24" fmla="*/ 311477 h 658368"/>
              <a:gd name="connsiteX25" fmla="*/ 244682 w 555925"/>
              <a:gd name="connsiteY25" fmla="*/ 448560 h 658368"/>
              <a:gd name="connsiteX26" fmla="*/ 301482 w 555925"/>
              <a:gd name="connsiteY26" fmla="*/ 472048 h 658368"/>
              <a:gd name="connsiteX27" fmla="*/ 358283 w 555925"/>
              <a:gd name="connsiteY27" fmla="*/ 334960 h 658368"/>
              <a:gd name="connsiteX28" fmla="*/ 301482 w 555925"/>
              <a:gd name="connsiteY28" fmla="*/ 311477 h 658368"/>
              <a:gd name="connsiteX29" fmla="*/ 301482 w 555925"/>
              <a:gd name="connsiteY29" fmla="*/ 292189 h 658368"/>
              <a:gd name="connsiteX30" fmla="*/ 371919 w 555925"/>
              <a:gd name="connsiteY30" fmla="*/ 321323 h 658368"/>
              <a:gd name="connsiteX31" fmla="*/ 301482 w 555925"/>
              <a:gd name="connsiteY31" fmla="*/ 491336 h 658368"/>
              <a:gd name="connsiteX32" fmla="*/ 231041 w 555925"/>
              <a:gd name="connsiteY32" fmla="*/ 462202 h 658368"/>
              <a:gd name="connsiteX33" fmla="*/ 301482 w 555925"/>
              <a:gd name="connsiteY33" fmla="*/ 292189 h 658368"/>
              <a:gd name="connsiteX34" fmla="*/ 301482 w 555925"/>
              <a:gd name="connsiteY34" fmla="*/ 271003 h 658368"/>
              <a:gd name="connsiteX35" fmla="*/ 216048 w 555925"/>
              <a:gd name="connsiteY35" fmla="*/ 306330 h 658368"/>
              <a:gd name="connsiteX36" fmla="*/ 301482 w 555925"/>
              <a:gd name="connsiteY36" fmla="*/ 512521 h 658368"/>
              <a:gd name="connsiteX37" fmla="*/ 422239 w 555925"/>
              <a:gd name="connsiteY37" fmla="*/ 391760 h 658368"/>
              <a:gd name="connsiteX38" fmla="*/ 301482 w 555925"/>
              <a:gd name="connsiteY38" fmla="*/ 271003 h 658368"/>
              <a:gd name="connsiteX39" fmla="*/ 108792 w 555925"/>
              <a:gd name="connsiteY39" fmla="*/ 220648 h 658368"/>
              <a:gd name="connsiteX40" fmla="*/ 368741 w 555925"/>
              <a:gd name="connsiteY40" fmla="*/ 220648 h 658368"/>
              <a:gd name="connsiteX41" fmla="*/ 378385 w 555925"/>
              <a:gd name="connsiteY41" fmla="*/ 230297 h 658368"/>
              <a:gd name="connsiteX42" fmla="*/ 368741 w 555925"/>
              <a:gd name="connsiteY42" fmla="*/ 239941 h 658368"/>
              <a:gd name="connsiteX43" fmla="*/ 108792 w 555925"/>
              <a:gd name="connsiteY43" fmla="*/ 239941 h 658368"/>
              <a:gd name="connsiteX44" fmla="*/ 99143 w 555925"/>
              <a:gd name="connsiteY44" fmla="*/ 230297 h 658368"/>
              <a:gd name="connsiteX45" fmla="*/ 108792 w 555925"/>
              <a:gd name="connsiteY45" fmla="*/ 220648 h 658368"/>
              <a:gd name="connsiteX46" fmla="*/ 173779 w 555925"/>
              <a:gd name="connsiteY46" fmla="*/ 175065 h 658368"/>
              <a:gd name="connsiteX47" fmla="*/ 303754 w 555925"/>
              <a:gd name="connsiteY47" fmla="*/ 175065 h 658368"/>
              <a:gd name="connsiteX48" fmla="*/ 313398 w 555925"/>
              <a:gd name="connsiteY48" fmla="*/ 184709 h 658368"/>
              <a:gd name="connsiteX49" fmla="*/ 303754 w 555925"/>
              <a:gd name="connsiteY49" fmla="*/ 194353 h 658368"/>
              <a:gd name="connsiteX50" fmla="*/ 173779 w 555925"/>
              <a:gd name="connsiteY50" fmla="*/ 194353 h 658368"/>
              <a:gd name="connsiteX51" fmla="*/ 164130 w 555925"/>
              <a:gd name="connsiteY51" fmla="*/ 184709 h 658368"/>
              <a:gd name="connsiteX52" fmla="*/ 173779 w 555925"/>
              <a:gd name="connsiteY52" fmla="*/ 175065 h 658368"/>
              <a:gd name="connsiteX53" fmla="*/ 59783 w 555925"/>
              <a:gd name="connsiteY53" fmla="*/ 122525 h 658368"/>
              <a:gd name="connsiteX54" fmla="*/ 59783 w 555925"/>
              <a:gd name="connsiteY54" fmla="*/ 598585 h 658368"/>
              <a:gd name="connsiteX55" fmla="*/ 417743 w 555925"/>
              <a:gd name="connsiteY55" fmla="*/ 598585 h 658368"/>
              <a:gd name="connsiteX56" fmla="*/ 417743 w 555925"/>
              <a:gd name="connsiteY56" fmla="*/ 554755 h 658368"/>
              <a:gd name="connsiteX57" fmla="*/ 409902 w 555925"/>
              <a:gd name="connsiteY57" fmla="*/ 546914 h 658368"/>
              <a:gd name="connsiteX58" fmla="*/ 402695 w 555925"/>
              <a:gd name="connsiteY58" fmla="*/ 529525 h 658368"/>
              <a:gd name="connsiteX59" fmla="*/ 380593 w 555925"/>
              <a:gd name="connsiteY59" fmla="*/ 507423 h 658368"/>
              <a:gd name="connsiteX60" fmla="*/ 301482 w 555925"/>
              <a:gd name="connsiteY60" fmla="*/ 531815 h 658368"/>
              <a:gd name="connsiteX61" fmla="*/ 300101 w 555925"/>
              <a:gd name="connsiteY61" fmla="*/ 531794 h 658368"/>
              <a:gd name="connsiteX62" fmla="*/ 300036 w 555925"/>
              <a:gd name="connsiteY62" fmla="*/ 531794 h 658368"/>
              <a:gd name="connsiteX63" fmla="*/ 231990 w 555925"/>
              <a:gd name="connsiteY63" fmla="*/ 513470 h 658368"/>
              <a:gd name="connsiteX64" fmla="*/ 108792 w 555925"/>
              <a:gd name="connsiteY64" fmla="*/ 513470 h 658368"/>
              <a:gd name="connsiteX65" fmla="*/ 99143 w 555925"/>
              <a:gd name="connsiteY65" fmla="*/ 503826 h 658368"/>
              <a:gd name="connsiteX66" fmla="*/ 108792 w 555925"/>
              <a:gd name="connsiteY66" fmla="*/ 494182 h 658368"/>
              <a:gd name="connsiteX67" fmla="*/ 205880 w 555925"/>
              <a:gd name="connsiteY67" fmla="*/ 494182 h 658368"/>
              <a:gd name="connsiteX68" fmla="*/ 183845 w 555925"/>
              <a:gd name="connsiteY68" fmla="*/ 467882 h 658368"/>
              <a:gd name="connsiteX69" fmla="*/ 108792 w 555925"/>
              <a:gd name="connsiteY69" fmla="*/ 467882 h 658368"/>
              <a:gd name="connsiteX70" fmla="*/ 99143 w 555925"/>
              <a:gd name="connsiteY70" fmla="*/ 458238 h 658368"/>
              <a:gd name="connsiteX71" fmla="*/ 108792 w 555925"/>
              <a:gd name="connsiteY71" fmla="*/ 448594 h 658368"/>
              <a:gd name="connsiteX72" fmla="*/ 173417 w 555925"/>
              <a:gd name="connsiteY72" fmla="*/ 448594 h 658368"/>
              <a:gd name="connsiteX73" fmla="*/ 164782 w 555925"/>
              <a:gd name="connsiteY73" fmla="*/ 422294 h 658368"/>
              <a:gd name="connsiteX74" fmla="*/ 108792 w 555925"/>
              <a:gd name="connsiteY74" fmla="*/ 422294 h 658368"/>
              <a:gd name="connsiteX75" fmla="*/ 99143 w 555925"/>
              <a:gd name="connsiteY75" fmla="*/ 412650 h 658368"/>
              <a:gd name="connsiteX76" fmla="*/ 108792 w 555925"/>
              <a:gd name="connsiteY76" fmla="*/ 403006 h 658368"/>
              <a:gd name="connsiteX77" fmla="*/ 161894 w 555925"/>
              <a:gd name="connsiteY77" fmla="*/ 403006 h 658368"/>
              <a:gd name="connsiteX78" fmla="*/ 161438 w 555925"/>
              <a:gd name="connsiteY78" fmla="*/ 391765 h 658368"/>
              <a:gd name="connsiteX79" fmla="*/ 162252 w 555925"/>
              <a:gd name="connsiteY79" fmla="*/ 376706 h 658368"/>
              <a:gd name="connsiteX80" fmla="*/ 108792 w 555925"/>
              <a:gd name="connsiteY80" fmla="*/ 376706 h 658368"/>
              <a:gd name="connsiteX81" fmla="*/ 99143 w 555925"/>
              <a:gd name="connsiteY81" fmla="*/ 367062 h 658368"/>
              <a:gd name="connsiteX82" fmla="*/ 108792 w 555925"/>
              <a:gd name="connsiteY82" fmla="*/ 357418 h 658368"/>
              <a:gd name="connsiteX83" fmla="*/ 165688 w 555925"/>
              <a:gd name="connsiteY83" fmla="*/ 357418 h 658368"/>
              <a:gd name="connsiteX84" fmla="*/ 175175 w 555925"/>
              <a:gd name="connsiteY84" fmla="*/ 331118 h 658368"/>
              <a:gd name="connsiteX85" fmla="*/ 108792 w 555925"/>
              <a:gd name="connsiteY85" fmla="*/ 331118 h 658368"/>
              <a:gd name="connsiteX86" fmla="*/ 99143 w 555925"/>
              <a:gd name="connsiteY86" fmla="*/ 321474 h 658368"/>
              <a:gd name="connsiteX87" fmla="*/ 108792 w 555925"/>
              <a:gd name="connsiteY87" fmla="*/ 311830 h 658368"/>
              <a:gd name="connsiteX88" fmla="*/ 186397 w 555925"/>
              <a:gd name="connsiteY88" fmla="*/ 311830 h 658368"/>
              <a:gd name="connsiteX89" fmla="*/ 210120 w 555925"/>
              <a:gd name="connsiteY89" fmla="*/ 285530 h 658368"/>
              <a:gd name="connsiteX90" fmla="*/ 108792 w 555925"/>
              <a:gd name="connsiteY90" fmla="*/ 285530 h 658368"/>
              <a:gd name="connsiteX91" fmla="*/ 99143 w 555925"/>
              <a:gd name="connsiteY91" fmla="*/ 275886 h 658368"/>
              <a:gd name="connsiteX92" fmla="*/ 108792 w 555925"/>
              <a:gd name="connsiteY92" fmla="*/ 266242 h 658368"/>
              <a:gd name="connsiteX93" fmla="*/ 238766 w 555925"/>
              <a:gd name="connsiteY93" fmla="*/ 266242 h 658368"/>
              <a:gd name="connsiteX94" fmla="*/ 239102 w 555925"/>
              <a:gd name="connsiteY94" fmla="*/ 266257 h 658368"/>
              <a:gd name="connsiteX95" fmla="*/ 301482 w 555925"/>
              <a:gd name="connsiteY95" fmla="*/ 251710 h 658368"/>
              <a:gd name="connsiteX96" fmla="*/ 417743 w 555925"/>
              <a:gd name="connsiteY96" fmla="*/ 313522 h 658368"/>
              <a:gd name="connsiteX97" fmla="*/ 417743 w 555925"/>
              <a:gd name="connsiteY97" fmla="*/ 122525 h 658368"/>
              <a:gd name="connsiteX98" fmla="*/ 334127 w 555925"/>
              <a:gd name="connsiteY98" fmla="*/ 122525 h 658368"/>
              <a:gd name="connsiteX99" fmla="*/ 314602 w 555925"/>
              <a:gd name="connsiteY99" fmla="*/ 138748 h 658368"/>
              <a:gd name="connsiteX100" fmla="*/ 162924 w 555925"/>
              <a:gd name="connsiteY100" fmla="*/ 138748 h 658368"/>
              <a:gd name="connsiteX101" fmla="*/ 143401 w 555925"/>
              <a:gd name="connsiteY101" fmla="*/ 122525 h 658368"/>
              <a:gd name="connsiteX102" fmla="*/ 191932 w 555925"/>
              <a:gd name="connsiteY102" fmla="*/ 86053 h 658368"/>
              <a:gd name="connsiteX103" fmla="*/ 285595 w 555925"/>
              <a:gd name="connsiteY103" fmla="*/ 86053 h 658368"/>
              <a:gd name="connsiteX104" fmla="*/ 295239 w 555925"/>
              <a:gd name="connsiteY104" fmla="*/ 95697 h 658368"/>
              <a:gd name="connsiteX105" fmla="*/ 285595 w 555925"/>
              <a:gd name="connsiteY105" fmla="*/ 105341 h 658368"/>
              <a:gd name="connsiteX106" fmla="*/ 191932 w 555925"/>
              <a:gd name="connsiteY106" fmla="*/ 105341 h 658368"/>
              <a:gd name="connsiteX107" fmla="*/ 182288 w 555925"/>
              <a:gd name="connsiteY107" fmla="*/ 95697 h 658368"/>
              <a:gd name="connsiteX108" fmla="*/ 191932 w 555925"/>
              <a:gd name="connsiteY108" fmla="*/ 86053 h 658368"/>
              <a:gd name="connsiteX109" fmla="*/ 162924 w 555925"/>
              <a:gd name="connsiteY109" fmla="*/ 71934 h 658368"/>
              <a:gd name="connsiteX110" fmla="*/ 162362 w 555925"/>
              <a:gd name="connsiteY110" fmla="*/ 72481 h 658368"/>
              <a:gd name="connsiteX111" fmla="*/ 162357 w 555925"/>
              <a:gd name="connsiteY111" fmla="*/ 72687 h 658368"/>
              <a:gd name="connsiteX112" fmla="*/ 162357 w 555925"/>
              <a:gd name="connsiteY112" fmla="*/ 118893 h 658368"/>
              <a:gd name="connsiteX113" fmla="*/ 162608 w 555925"/>
              <a:gd name="connsiteY113" fmla="*/ 119335 h 658368"/>
              <a:gd name="connsiteX114" fmla="*/ 162924 w 555925"/>
              <a:gd name="connsiteY114" fmla="*/ 119461 h 658368"/>
              <a:gd name="connsiteX115" fmla="*/ 314602 w 555925"/>
              <a:gd name="connsiteY115" fmla="*/ 119461 h 658368"/>
              <a:gd name="connsiteX116" fmla="*/ 314913 w 555925"/>
              <a:gd name="connsiteY116" fmla="*/ 119340 h 658368"/>
              <a:gd name="connsiteX117" fmla="*/ 315171 w 555925"/>
              <a:gd name="connsiteY117" fmla="*/ 118893 h 658368"/>
              <a:gd name="connsiteX118" fmla="*/ 315171 w 555925"/>
              <a:gd name="connsiteY118" fmla="*/ 72687 h 658368"/>
              <a:gd name="connsiteX119" fmla="*/ 315165 w 555925"/>
              <a:gd name="connsiteY119" fmla="*/ 72481 h 658368"/>
              <a:gd name="connsiteX120" fmla="*/ 314607 w 555925"/>
              <a:gd name="connsiteY120" fmla="*/ 71934 h 658368"/>
              <a:gd name="connsiteX121" fmla="*/ 238766 w 555925"/>
              <a:gd name="connsiteY121" fmla="*/ 19288 h 658368"/>
              <a:gd name="connsiteX122" fmla="*/ 215002 w 555925"/>
              <a:gd name="connsiteY122" fmla="*/ 43052 h 658368"/>
              <a:gd name="connsiteX123" fmla="*/ 215002 w 555925"/>
              <a:gd name="connsiteY123" fmla="*/ 52645 h 658368"/>
              <a:gd name="connsiteX124" fmla="*/ 262529 w 555925"/>
              <a:gd name="connsiteY124" fmla="*/ 52645 h 658368"/>
              <a:gd name="connsiteX125" fmla="*/ 262529 w 555925"/>
              <a:gd name="connsiteY125" fmla="*/ 43052 h 658368"/>
              <a:gd name="connsiteX126" fmla="*/ 238766 w 555925"/>
              <a:gd name="connsiteY126" fmla="*/ 19288 h 658368"/>
              <a:gd name="connsiteX127" fmla="*/ 238766 w 555925"/>
              <a:gd name="connsiteY127" fmla="*/ 0 h 658368"/>
              <a:gd name="connsiteX128" fmla="*/ 281817 w 555925"/>
              <a:gd name="connsiteY128" fmla="*/ 43052 h 658368"/>
              <a:gd name="connsiteX129" fmla="*/ 281817 w 555925"/>
              <a:gd name="connsiteY129" fmla="*/ 52640 h 658368"/>
              <a:gd name="connsiteX130" fmla="*/ 314607 w 555925"/>
              <a:gd name="connsiteY130" fmla="*/ 52640 h 658368"/>
              <a:gd name="connsiteX131" fmla="*/ 331877 w 555925"/>
              <a:gd name="connsiteY131" fmla="*/ 62742 h 658368"/>
              <a:gd name="connsiteX132" fmla="*/ 431437 w 555925"/>
              <a:gd name="connsiteY132" fmla="*/ 62742 h 658368"/>
              <a:gd name="connsiteX133" fmla="*/ 477526 w 555925"/>
              <a:gd name="connsiteY133" fmla="*/ 108827 h 658368"/>
              <a:gd name="connsiteX134" fmla="*/ 477526 w 555925"/>
              <a:gd name="connsiteY134" fmla="*/ 339285 h 658368"/>
              <a:gd name="connsiteX135" fmla="*/ 467882 w 555925"/>
              <a:gd name="connsiteY135" fmla="*/ 348934 h 658368"/>
              <a:gd name="connsiteX136" fmla="*/ 458238 w 555925"/>
              <a:gd name="connsiteY136" fmla="*/ 339285 h 658368"/>
              <a:gd name="connsiteX137" fmla="*/ 458238 w 555925"/>
              <a:gd name="connsiteY137" fmla="*/ 108827 h 658368"/>
              <a:gd name="connsiteX138" fmla="*/ 431437 w 555925"/>
              <a:gd name="connsiteY138" fmla="*/ 82030 h 658368"/>
              <a:gd name="connsiteX139" fmla="*/ 334459 w 555925"/>
              <a:gd name="connsiteY139" fmla="*/ 82030 h 658368"/>
              <a:gd name="connsiteX140" fmla="*/ 334459 w 555925"/>
              <a:gd name="connsiteY140" fmla="*/ 103232 h 658368"/>
              <a:gd name="connsiteX141" fmla="*/ 424143 w 555925"/>
              <a:gd name="connsiteY141" fmla="*/ 103232 h 658368"/>
              <a:gd name="connsiteX142" fmla="*/ 437032 w 555925"/>
              <a:gd name="connsiteY142" fmla="*/ 116121 h 658368"/>
              <a:gd name="connsiteX143" fmla="*/ 437032 w 555925"/>
              <a:gd name="connsiteY143" fmla="*/ 356303 h 658368"/>
              <a:gd name="connsiteX144" fmla="*/ 441527 w 555925"/>
              <a:gd name="connsiteY144" fmla="*/ 391760 h 658368"/>
              <a:gd name="connsiteX145" fmla="*/ 437032 w 555925"/>
              <a:gd name="connsiteY145" fmla="*/ 427222 h 658368"/>
              <a:gd name="connsiteX146" fmla="*/ 437032 w 555925"/>
              <a:gd name="connsiteY146" fmla="*/ 490767 h 658368"/>
              <a:gd name="connsiteX147" fmla="*/ 439242 w 555925"/>
              <a:gd name="connsiteY147" fmla="*/ 492977 h 658368"/>
              <a:gd name="connsiteX148" fmla="*/ 456631 w 555925"/>
              <a:gd name="connsiteY148" fmla="*/ 500185 h 658368"/>
              <a:gd name="connsiteX149" fmla="*/ 458233 w 555925"/>
              <a:gd name="connsiteY149" fmla="*/ 501792 h 658368"/>
              <a:gd name="connsiteX150" fmla="*/ 458233 w 555925"/>
              <a:gd name="connsiteY150" fmla="*/ 384295 h 658368"/>
              <a:gd name="connsiteX151" fmla="*/ 467882 w 555925"/>
              <a:gd name="connsiteY151" fmla="*/ 374651 h 658368"/>
              <a:gd name="connsiteX152" fmla="*/ 477526 w 555925"/>
              <a:gd name="connsiteY152" fmla="*/ 384295 h 658368"/>
              <a:gd name="connsiteX153" fmla="*/ 477526 w 555925"/>
              <a:gd name="connsiteY153" fmla="*/ 521080 h 658368"/>
              <a:gd name="connsiteX154" fmla="*/ 548732 w 555925"/>
              <a:gd name="connsiteY154" fmla="*/ 592286 h 658368"/>
              <a:gd name="connsiteX155" fmla="*/ 548732 w 555925"/>
              <a:gd name="connsiteY155" fmla="*/ 627085 h 658368"/>
              <a:gd name="connsiteX156" fmla="*/ 536803 w 555925"/>
              <a:gd name="connsiteY156" fmla="*/ 639009 h 658368"/>
              <a:gd name="connsiteX157" fmla="*/ 502003 w 555925"/>
              <a:gd name="connsiteY157" fmla="*/ 639014 h 658368"/>
              <a:gd name="connsiteX158" fmla="*/ 477471 w 555925"/>
              <a:gd name="connsiteY158" fmla="*/ 614477 h 658368"/>
              <a:gd name="connsiteX159" fmla="*/ 431437 w 555925"/>
              <a:gd name="connsiteY159" fmla="*/ 658368 h 658368"/>
              <a:gd name="connsiteX160" fmla="*/ 261269 w 555925"/>
              <a:gd name="connsiteY160" fmla="*/ 658368 h 658368"/>
              <a:gd name="connsiteX161" fmla="*/ 251625 w 555925"/>
              <a:gd name="connsiteY161" fmla="*/ 648724 h 658368"/>
              <a:gd name="connsiteX162" fmla="*/ 261269 w 555925"/>
              <a:gd name="connsiteY162" fmla="*/ 639080 h 658368"/>
              <a:gd name="connsiteX163" fmla="*/ 431437 w 555925"/>
              <a:gd name="connsiteY163" fmla="*/ 639080 h 658368"/>
              <a:gd name="connsiteX164" fmla="*/ 458233 w 555925"/>
              <a:gd name="connsiteY164" fmla="*/ 612277 h 658368"/>
              <a:gd name="connsiteX165" fmla="*/ 458233 w 555925"/>
              <a:gd name="connsiteY165" fmla="*/ 595244 h 658368"/>
              <a:gd name="connsiteX166" fmla="*/ 437032 w 555925"/>
              <a:gd name="connsiteY166" fmla="*/ 574043 h 658368"/>
              <a:gd name="connsiteX167" fmla="*/ 437032 w 555925"/>
              <a:gd name="connsiteY167" fmla="*/ 604984 h 658368"/>
              <a:gd name="connsiteX168" fmla="*/ 424143 w 555925"/>
              <a:gd name="connsiteY168" fmla="*/ 617873 h 658368"/>
              <a:gd name="connsiteX169" fmla="*/ 53384 w 555925"/>
              <a:gd name="connsiteY169" fmla="*/ 617873 h 658368"/>
              <a:gd name="connsiteX170" fmla="*/ 40495 w 555925"/>
              <a:gd name="connsiteY170" fmla="*/ 604984 h 658368"/>
              <a:gd name="connsiteX171" fmla="*/ 40495 w 555925"/>
              <a:gd name="connsiteY171" fmla="*/ 116121 h 658368"/>
              <a:gd name="connsiteX172" fmla="*/ 53384 w 555925"/>
              <a:gd name="connsiteY172" fmla="*/ 103232 h 658368"/>
              <a:gd name="connsiteX173" fmla="*/ 143069 w 555925"/>
              <a:gd name="connsiteY173" fmla="*/ 103232 h 658368"/>
              <a:gd name="connsiteX174" fmla="*/ 143069 w 555925"/>
              <a:gd name="connsiteY174" fmla="*/ 82030 h 658368"/>
              <a:gd name="connsiteX175" fmla="*/ 46091 w 555925"/>
              <a:gd name="connsiteY175" fmla="*/ 82030 h 658368"/>
              <a:gd name="connsiteX176" fmla="*/ 19288 w 555925"/>
              <a:gd name="connsiteY176" fmla="*/ 108827 h 658368"/>
              <a:gd name="connsiteX177" fmla="*/ 19288 w 555925"/>
              <a:gd name="connsiteY177" fmla="*/ 612277 h 658368"/>
              <a:gd name="connsiteX178" fmla="*/ 46091 w 555925"/>
              <a:gd name="connsiteY178" fmla="*/ 639080 h 658368"/>
              <a:gd name="connsiteX179" fmla="*/ 216258 w 555925"/>
              <a:gd name="connsiteY179" fmla="*/ 639080 h 658368"/>
              <a:gd name="connsiteX180" fmla="*/ 225902 w 555925"/>
              <a:gd name="connsiteY180" fmla="*/ 648724 h 658368"/>
              <a:gd name="connsiteX181" fmla="*/ 216258 w 555925"/>
              <a:gd name="connsiteY181" fmla="*/ 658368 h 658368"/>
              <a:gd name="connsiteX182" fmla="*/ 46091 w 555925"/>
              <a:gd name="connsiteY182" fmla="*/ 658368 h 658368"/>
              <a:gd name="connsiteX183" fmla="*/ 0 w 555925"/>
              <a:gd name="connsiteY183" fmla="*/ 612277 h 658368"/>
              <a:gd name="connsiteX184" fmla="*/ 0 w 555925"/>
              <a:gd name="connsiteY184" fmla="*/ 108832 h 658368"/>
              <a:gd name="connsiteX185" fmla="*/ 46091 w 555925"/>
              <a:gd name="connsiteY185" fmla="*/ 62742 h 658368"/>
              <a:gd name="connsiteX186" fmla="*/ 145651 w 555925"/>
              <a:gd name="connsiteY186" fmla="*/ 62742 h 658368"/>
              <a:gd name="connsiteX187" fmla="*/ 162924 w 555925"/>
              <a:gd name="connsiteY187" fmla="*/ 52645 h 658368"/>
              <a:gd name="connsiteX188" fmla="*/ 195709 w 555925"/>
              <a:gd name="connsiteY188" fmla="*/ 52645 h 658368"/>
              <a:gd name="connsiteX189" fmla="*/ 195709 w 555925"/>
              <a:gd name="connsiteY189" fmla="*/ 43052 h 658368"/>
              <a:gd name="connsiteX190" fmla="*/ 238766 w 555925"/>
              <a:gd name="connsiteY190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55925" h="658368">
                <a:moveTo>
                  <a:pt x="108792" y="539767"/>
                </a:moveTo>
                <a:lnTo>
                  <a:pt x="368741" y="539767"/>
                </a:lnTo>
                <a:cubicBezTo>
                  <a:pt x="374070" y="539767"/>
                  <a:pt x="378385" y="544086"/>
                  <a:pt x="378385" y="549416"/>
                </a:cubicBezTo>
                <a:cubicBezTo>
                  <a:pt x="378385" y="554740"/>
                  <a:pt x="374070" y="559060"/>
                  <a:pt x="368741" y="559060"/>
                </a:cubicBezTo>
                <a:lnTo>
                  <a:pt x="108792" y="559060"/>
                </a:lnTo>
                <a:cubicBezTo>
                  <a:pt x="103463" y="559060"/>
                  <a:pt x="99143" y="554740"/>
                  <a:pt x="99143" y="549416"/>
                </a:cubicBezTo>
                <a:cubicBezTo>
                  <a:pt x="99143" y="544086"/>
                  <a:pt x="103463" y="539767"/>
                  <a:pt x="108792" y="539767"/>
                </a:cubicBezTo>
                <a:close/>
                <a:moveTo>
                  <a:pt x="435469" y="513828"/>
                </a:moveTo>
                <a:lnTo>
                  <a:pt x="423545" y="525752"/>
                </a:lnTo>
                <a:cubicBezTo>
                  <a:pt x="421577" y="527721"/>
                  <a:pt x="421430" y="531156"/>
                  <a:pt x="423545" y="533277"/>
                </a:cubicBezTo>
                <a:lnTo>
                  <a:pt x="474699" y="584430"/>
                </a:lnTo>
                <a:cubicBezTo>
                  <a:pt x="474704" y="584430"/>
                  <a:pt x="474704" y="584430"/>
                  <a:pt x="474704" y="584435"/>
                </a:cubicBezTo>
                <a:lnTo>
                  <a:pt x="515641" y="625372"/>
                </a:lnTo>
                <a:cubicBezTo>
                  <a:pt x="517715" y="627447"/>
                  <a:pt x="521091" y="627447"/>
                  <a:pt x="523165" y="625372"/>
                </a:cubicBezTo>
                <a:lnTo>
                  <a:pt x="535090" y="613447"/>
                </a:lnTo>
                <a:cubicBezTo>
                  <a:pt x="537164" y="611373"/>
                  <a:pt x="537164" y="607998"/>
                  <a:pt x="535090" y="605924"/>
                </a:cubicBezTo>
                <a:lnTo>
                  <a:pt x="442989" y="513828"/>
                </a:lnTo>
                <a:cubicBezTo>
                  <a:pt x="440689" y="511522"/>
                  <a:pt x="437278" y="512015"/>
                  <a:pt x="435469" y="513828"/>
                </a:cubicBezTo>
                <a:close/>
                <a:moveTo>
                  <a:pt x="405080" y="486090"/>
                </a:moveTo>
                <a:cubicBezTo>
                  <a:pt x="405066" y="486106"/>
                  <a:pt x="405056" y="486116"/>
                  <a:pt x="405045" y="486126"/>
                </a:cubicBezTo>
                <a:cubicBezTo>
                  <a:pt x="402042" y="489416"/>
                  <a:pt x="399148" y="492314"/>
                  <a:pt x="395813" y="495354"/>
                </a:cubicBezTo>
                <a:cubicBezTo>
                  <a:pt x="395813" y="495354"/>
                  <a:pt x="395813" y="495358"/>
                  <a:pt x="395809" y="495358"/>
                </a:cubicBezTo>
                <a:lnTo>
                  <a:pt x="411234" y="510779"/>
                </a:lnTo>
                <a:lnTo>
                  <a:pt x="420502" y="501517"/>
                </a:lnTo>
                <a:close/>
                <a:moveTo>
                  <a:pt x="301482" y="311477"/>
                </a:moveTo>
                <a:cubicBezTo>
                  <a:pt x="230111" y="311477"/>
                  <a:pt x="194232" y="398114"/>
                  <a:pt x="244682" y="448560"/>
                </a:cubicBezTo>
                <a:cubicBezTo>
                  <a:pt x="259827" y="463704"/>
                  <a:pt x="279999" y="472048"/>
                  <a:pt x="301482" y="472048"/>
                </a:cubicBezTo>
                <a:cubicBezTo>
                  <a:pt x="372854" y="472048"/>
                  <a:pt x="408728" y="385407"/>
                  <a:pt x="358283" y="334960"/>
                </a:cubicBezTo>
                <a:cubicBezTo>
                  <a:pt x="343139" y="319816"/>
                  <a:pt x="322966" y="311477"/>
                  <a:pt x="301482" y="311477"/>
                </a:cubicBezTo>
                <a:close/>
                <a:moveTo>
                  <a:pt x="301482" y="292189"/>
                </a:moveTo>
                <a:cubicBezTo>
                  <a:pt x="328120" y="292189"/>
                  <a:pt x="353134" y="302536"/>
                  <a:pt x="371919" y="321323"/>
                </a:cubicBezTo>
                <a:cubicBezTo>
                  <a:pt x="434506" y="383905"/>
                  <a:pt x="389953" y="491336"/>
                  <a:pt x="301482" y="491336"/>
                </a:cubicBezTo>
                <a:cubicBezTo>
                  <a:pt x="274845" y="491336"/>
                  <a:pt x="249831" y="480994"/>
                  <a:pt x="231041" y="462202"/>
                </a:cubicBezTo>
                <a:cubicBezTo>
                  <a:pt x="168465" y="399621"/>
                  <a:pt x="213007" y="292189"/>
                  <a:pt x="301482" y="292189"/>
                </a:cubicBezTo>
                <a:close/>
                <a:moveTo>
                  <a:pt x="301482" y="271003"/>
                </a:moveTo>
                <a:cubicBezTo>
                  <a:pt x="269150" y="271003"/>
                  <a:pt x="238791" y="283586"/>
                  <a:pt x="216048" y="306330"/>
                </a:cubicBezTo>
                <a:cubicBezTo>
                  <a:pt x="140140" y="382237"/>
                  <a:pt x="194183" y="512521"/>
                  <a:pt x="301482" y="512521"/>
                </a:cubicBezTo>
                <a:cubicBezTo>
                  <a:pt x="367921" y="512521"/>
                  <a:pt x="422239" y="458862"/>
                  <a:pt x="422239" y="391760"/>
                </a:cubicBezTo>
                <a:cubicBezTo>
                  <a:pt x="422239" y="325819"/>
                  <a:pt x="369172" y="271003"/>
                  <a:pt x="301482" y="271003"/>
                </a:cubicBezTo>
                <a:close/>
                <a:moveTo>
                  <a:pt x="108792" y="220648"/>
                </a:moveTo>
                <a:lnTo>
                  <a:pt x="368741" y="220648"/>
                </a:lnTo>
                <a:cubicBezTo>
                  <a:pt x="374070" y="220648"/>
                  <a:pt x="378385" y="224967"/>
                  <a:pt x="378385" y="230297"/>
                </a:cubicBezTo>
                <a:cubicBezTo>
                  <a:pt x="378385" y="235621"/>
                  <a:pt x="374070" y="239941"/>
                  <a:pt x="368741" y="239941"/>
                </a:cubicBezTo>
                <a:lnTo>
                  <a:pt x="108792" y="239941"/>
                </a:lnTo>
                <a:cubicBezTo>
                  <a:pt x="103463" y="239941"/>
                  <a:pt x="99143" y="235621"/>
                  <a:pt x="99143" y="230297"/>
                </a:cubicBezTo>
                <a:cubicBezTo>
                  <a:pt x="99143" y="224967"/>
                  <a:pt x="103463" y="220648"/>
                  <a:pt x="108792" y="220648"/>
                </a:cubicBezTo>
                <a:close/>
                <a:moveTo>
                  <a:pt x="173779" y="175065"/>
                </a:moveTo>
                <a:lnTo>
                  <a:pt x="303754" y="175065"/>
                </a:lnTo>
                <a:cubicBezTo>
                  <a:pt x="309077" y="175065"/>
                  <a:pt x="313398" y="179379"/>
                  <a:pt x="313398" y="184709"/>
                </a:cubicBezTo>
                <a:cubicBezTo>
                  <a:pt x="313398" y="190033"/>
                  <a:pt x="309077" y="194353"/>
                  <a:pt x="303754" y="194353"/>
                </a:cubicBezTo>
                <a:lnTo>
                  <a:pt x="173779" y="194353"/>
                </a:lnTo>
                <a:cubicBezTo>
                  <a:pt x="168449" y="194353"/>
                  <a:pt x="164130" y="190033"/>
                  <a:pt x="164130" y="184709"/>
                </a:cubicBezTo>
                <a:cubicBezTo>
                  <a:pt x="164130" y="179379"/>
                  <a:pt x="168449" y="175065"/>
                  <a:pt x="173779" y="175065"/>
                </a:cubicBezTo>
                <a:close/>
                <a:moveTo>
                  <a:pt x="59783" y="122525"/>
                </a:moveTo>
                <a:lnTo>
                  <a:pt x="59783" y="598585"/>
                </a:lnTo>
                <a:lnTo>
                  <a:pt x="417743" y="598585"/>
                </a:lnTo>
                <a:lnTo>
                  <a:pt x="417743" y="554755"/>
                </a:lnTo>
                <a:lnTo>
                  <a:pt x="409902" y="546914"/>
                </a:lnTo>
                <a:cubicBezTo>
                  <a:pt x="405433" y="542439"/>
                  <a:pt x="402695" y="536225"/>
                  <a:pt x="402695" y="529525"/>
                </a:cubicBezTo>
                <a:lnTo>
                  <a:pt x="380593" y="507423"/>
                </a:lnTo>
                <a:cubicBezTo>
                  <a:pt x="357499" y="523275"/>
                  <a:pt x="330159" y="531815"/>
                  <a:pt x="301482" y="531815"/>
                </a:cubicBezTo>
                <a:cubicBezTo>
                  <a:pt x="301021" y="531815"/>
                  <a:pt x="300563" y="531799"/>
                  <a:pt x="300101" y="531794"/>
                </a:cubicBezTo>
                <a:lnTo>
                  <a:pt x="300036" y="531794"/>
                </a:lnTo>
                <a:cubicBezTo>
                  <a:pt x="275770" y="531554"/>
                  <a:pt x="252498" y="525204"/>
                  <a:pt x="231990" y="513470"/>
                </a:cubicBezTo>
                <a:lnTo>
                  <a:pt x="108792" y="513470"/>
                </a:lnTo>
                <a:cubicBezTo>
                  <a:pt x="103463" y="513470"/>
                  <a:pt x="99143" y="509151"/>
                  <a:pt x="99143" y="503826"/>
                </a:cubicBezTo>
                <a:cubicBezTo>
                  <a:pt x="99143" y="498498"/>
                  <a:pt x="103463" y="494182"/>
                  <a:pt x="108792" y="494182"/>
                </a:cubicBezTo>
                <a:lnTo>
                  <a:pt x="205880" y="494182"/>
                </a:lnTo>
                <a:cubicBezTo>
                  <a:pt x="197563" y="486403"/>
                  <a:pt x="190270" y="477808"/>
                  <a:pt x="183845" y="467882"/>
                </a:cubicBezTo>
                <a:lnTo>
                  <a:pt x="108792" y="467882"/>
                </a:lnTo>
                <a:cubicBezTo>
                  <a:pt x="103463" y="467882"/>
                  <a:pt x="99143" y="463563"/>
                  <a:pt x="99143" y="458238"/>
                </a:cubicBezTo>
                <a:cubicBezTo>
                  <a:pt x="99143" y="452910"/>
                  <a:pt x="103463" y="448594"/>
                  <a:pt x="108792" y="448594"/>
                </a:cubicBezTo>
                <a:lnTo>
                  <a:pt x="173417" y="448594"/>
                </a:lnTo>
                <a:cubicBezTo>
                  <a:pt x="169651" y="440080"/>
                  <a:pt x="166772" y="431266"/>
                  <a:pt x="164782" y="422294"/>
                </a:cubicBezTo>
                <a:lnTo>
                  <a:pt x="108792" y="422294"/>
                </a:lnTo>
                <a:cubicBezTo>
                  <a:pt x="103463" y="422294"/>
                  <a:pt x="99143" y="417975"/>
                  <a:pt x="99143" y="412650"/>
                </a:cubicBezTo>
                <a:cubicBezTo>
                  <a:pt x="99143" y="407321"/>
                  <a:pt x="103463" y="403006"/>
                  <a:pt x="108792" y="403006"/>
                </a:cubicBezTo>
                <a:lnTo>
                  <a:pt x="161894" y="403006"/>
                </a:lnTo>
                <a:cubicBezTo>
                  <a:pt x="161598" y="399264"/>
                  <a:pt x="161438" y="395512"/>
                  <a:pt x="161438" y="391765"/>
                </a:cubicBezTo>
                <a:cubicBezTo>
                  <a:pt x="161438" y="386737"/>
                  <a:pt x="161714" y="381709"/>
                  <a:pt x="162252" y="376706"/>
                </a:cubicBezTo>
                <a:lnTo>
                  <a:pt x="108792" y="376706"/>
                </a:lnTo>
                <a:cubicBezTo>
                  <a:pt x="103463" y="376706"/>
                  <a:pt x="99143" y="372387"/>
                  <a:pt x="99143" y="367062"/>
                </a:cubicBezTo>
                <a:cubicBezTo>
                  <a:pt x="99143" y="361733"/>
                  <a:pt x="103463" y="357418"/>
                  <a:pt x="108792" y="357418"/>
                </a:cubicBezTo>
                <a:lnTo>
                  <a:pt x="165688" y="357418"/>
                </a:lnTo>
                <a:cubicBezTo>
                  <a:pt x="167947" y="348417"/>
                  <a:pt x="171111" y="339606"/>
                  <a:pt x="175175" y="331118"/>
                </a:cubicBezTo>
                <a:lnTo>
                  <a:pt x="108792" y="331118"/>
                </a:lnTo>
                <a:cubicBezTo>
                  <a:pt x="103463" y="331118"/>
                  <a:pt x="99143" y="326799"/>
                  <a:pt x="99143" y="321474"/>
                </a:cubicBezTo>
                <a:cubicBezTo>
                  <a:pt x="99143" y="316144"/>
                  <a:pt x="103463" y="311830"/>
                  <a:pt x="108792" y="311830"/>
                </a:cubicBezTo>
                <a:lnTo>
                  <a:pt x="186397" y="311830"/>
                </a:lnTo>
                <a:cubicBezTo>
                  <a:pt x="193369" y="301794"/>
                  <a:pt x="201430" y="293024"/>
                  <a:pt x="210120" y="285530"/>
                </a:cubicBezTo>
                <a:lnTo>
                  <a:pt x="108792" y="285530"/>
                </a:lnTo>
                <a:cubicBezTo>
                  <a:pt x="103463" y="285530"/>
                  <a:pt x="99143" y="281209"/>
                  <a:pt x="99143" y="275886"/>
                </a:cubicBezTo>
                <a:cubicBezTo>
                  <a:pt x="99143" y="270556"/>
                  <a:pt x="103463" y="266242"/>
                  <a:pt x="108792" y="266242"/>
                </a:cubicBezTo>
                <a:lnTo>
                  <a:pt x="238766" y="266242"/>
                </a:lnTo>
                <a:cubicBezTo>
                  <a:pt x="238877" y="266242"/>
                  <a:pt x="238986" y="266252"/>
                  <a:pt x="239102" y="266257"/>
                </a:cubicBezTo>
                <a:cubicBezTo>
                  <a:pt x="258229" y="256748"/>
                  <a:pt x="279462" y="251710"/>
                  <a:pt x="301482" y="251710"/>
                </a:cubicBezTo>
                <a:cubicBezTo>
                  <a:pt x="349839" y="251710"/>
                  <a:pt x="392373" y="275941"/>
                  <a:pt x="417743" y="313522"/>
                </a:cubicBezTo>
                <a:lnTo>
                  <a:pt x="417743" y="122525"/>
                </a:lnTo>
                <a:lnTo>
                  <a:pt x="334127" y="122525"/>
                </a:lnTo>
                <a:cubicBezTo>
                  <a:pt x="332404" y="131828"/>
                  <a:pt x="324146" y="138748"/>
                  <a:pt x="314602" y="138748"/>
                </a:cubicBezTo>
                <a:lnTo>
                  <a:pt x="162924" y="138748"/>
                </a:lnTo>
                <a:cubicBezTo>
                  <a:pt x="153366" y="138748"/>
                  <a:pt x="145123" y="131823"/>
                  <a:pt x="143401" y="122525"/>
                </a:cubicBezTo>
                <a:close/>
                <a:moveTo>
                  <a:pt x="191932" y="86053"/>
                </a:moveTo>
                <a:lnTo>
                  <a:pt x="285595" y="86053"/>
                </a:lnTo>
                <a:cubicBezTo>
                  <a:pt x="290924" y="86053"/>
                  <a:pt x="295239" y="90368"/>
                  <a:pt x="295239" y="95697"/>
                </a:cubicBezTo>
                <a:cubicBezTo>
                  <a:pt x="295239" y="101021"/>
                  <a:pt x="290924" y="105341"/>
                  <a:pt x="285595" y="105341"/>
                </a:cubicBezTo>
                <a:lnTo>
                  <a:pt x="191932" y="105341"/>
                </a:lnTo>
                <a:cubicBezTo>
                  <a:pt x="186607" y="105341"/>
                  <a:pt x="182288" y="101021"/>
                  <a:pt x="182288" y="95697"/>
                </a:cubicBezTo>
                <a:cubicBezTo>
                  <a:pt x="182288" y="90368"/>
                  <a:pt x="186607" y="86053"/>
                  <a:pt x="191932" y="86053"/>
                </a:cubicBezTo>
                <a:close/>
                <a:moveTo>
                  <a:pt x="162924" y="71934"/>
                </a:moveTo>
                <a:cubicBezTo>
                  <a:pt x="162637" y="71934"/>
                  <a:pt x="162371" y="72195"/>
                  <a:pt x="162362" y="72481"/>
                </a:cubicBezTo>
                <a:cubicBezTo>
                  <a:pt x="162362" y="72551"/>
                  <a:pt x="162362" y="72617"/>
                  <a:pt x="162357" y="72687"/>
                </a:cubicBezTo>
                <a:cubicBezTo>
                  <a:pt x="162357" y="99068"/>
                  <a:pt x="162357" y="92503"/>
                  <a:pt x="162357" y="118893"/>
                </a:cubicBezTo>
                <a:cubicBezTo>
                  <a:pt x="162357" y="119069"/>
                  <a:pt x="162463" y="119230"/>
                  <a:pt x="162608" y="119335"/>
                </a:cubicBezTo>
                <a:cubicBezTo>
                  <a:pt x="162698" y="119406"/>
                  <a:pt x="162808" y="119461"/>
                  <a:pt x="162924" y="119461"/>
                </a:cubicBezTo>
                <a:lnTo>
                  <a:pt x="314602" y="119461"/>
                </a:lnTo>
                <a:cubicBezTo>
                  <a:pt x="314718" y="119461"/>
                  <a:pt x="314823" y="119411"/>
                  <a:pt x="314913" y="119340"/>
                </a:cubicBezTo>
                <a:cubicBezTo>
                  <a:pt x="315060" y="119235"/>
                  <a:pt x="315171" y="119069"/>
                  <a:pt x="315171" y="118893"/>
                </a:cubicBezTo>
                <a:lnTo>
                  <a:pt x="315171" y="72687"/>
                </a:lnTo>
                <a:cubicBezTo>
                  <a:pt x="315165" y="72617"/>
                  <a:pt x="315165" y="72551"/>
                  <a:pt x="315165" y="72481"/>
                </a:cubicBezTo>
                <a:cubicBezTo>
                  <a:pt x="315155" y="72195"/>
                  <a:pt x="314889" y="71934"/>
                  <a:pt x="314607" y="71934"/>
                </a:cubicBezTo>
                <a:close/>
                <a:moveTo>
                  <a:pt x="238766" y="19288"/>
                </a:moveTo>
                <a:cubicBezTo>
                  <a:pt x="225661" y="19288"/>
                  <a:pt x="215002" y="29952"/>
                  <a:pt x="215002" y="43052"/>
                </a:cubicBezTo>
                <a:lnTo>
                  <a:pt x="215002" y="52645"/>
                </a:lnTo>
                <a:lnTo>
                  <a:pt x="262529" y="52645"/>
                </a:lnTo>
                <a:lnTo>
                  <a:pt x="262529" y="43052"/>
                </a:lnTo>
                <a:cubicBezTo>
                  <a:pt x="262529" y="29952"/>
                  <a:pt x="251871" y="19288"/>
                  <a:pt x="238766" y="19288"/>
                </a:cubicBezTo>
                <a:close/>
                <a:moveTo>
                  <a:pt x="238766" y="0"/>
                </a:moveTo>
                <a:cubicBezTo>
                  <a:pt x="262505" y="0"/>
                  <a:pt x="281817" y="19313"/>
                  <a:pt x="281817" y="43052"/>
                </a:cubicBezTo>
                <a:lnTo>
                  <a:pt x="281817" y="52640"/>
                </a:lnTo>
                <a:lnTo>
                  <a:pt x="314607" y="52640"/>
                </a:lnTo>
                <a:cubicBezTo>
                  <a:pt x="322006" y="52640"/>
                  <a:pt x="328461" y="56719"/>
                  <a:pt x="331877" y="62742"/>
                </a:cubicBezTo>
                <a:lnTo>
                  <a:pt x="431437" y="62742"/>
                </a:lnTo>
                <a:cubicBezTo>
                  <a:pt x="456852" y="62742"/>
                  <a:pt x="477526" y="83416"/>
                  <a:pt x="477526" y="108827"/>
                </a:cubicBezTo>
                <a:lnTo>
                  <a:pt x="477526" y="339285"/>
                </a:lnTo>
                <a:cubicBezTo>
                  <a:pt x="477526" y="344614"/>
                  <a:pt x="473207" y="348934"/>
                  <a:pt x="467882" y="348934"/>
                </a:cubicBezTo>
                <a:cubicBezTo>
                  <a:pt x="462554" y="348934"/>
                  <a:pt x="458238" y="344614"/>
                  <a:pt x="458238" y="339285"/>
                </a:cubicBezTo>
                <a:lnTo>
                  <a:pt x="458238" y="108827"/>
                </a:lnTo>
                <a:cubicBezTo>
                  <a:pt x="458238" y="94050"/>
                  <a:pt x="446214" y="82030"/>
                  <a:pt x="431437" y="82030"/>
                </a:cubicBezTo>
                <a:lnTo>
                  <a:pt x="334459" y="82030"/>
                </a:lnTo>
                <a:lnTo>
                  <a:pt x="334459" y="103232"/>
                </a:lnTo>
                <a:lnTo>
                  <a:pt x="424143" y="103232"/>
                </a:lnTo>
                <a:cubicBezTo>
                  <a:pt x="431250" y="103232"/>
                  <a:pt x="437032" y="109013"/>
                  <a:pt x="437032" y="116121"/>
                </a:cubicBezTo>
                <a:lnTo>
                  <a:pt x="437032" y="356303"/>
                </a:lnTo>
                <a:cubicBezTo>
                  <a:pt x="439996" y="367735"/>
                  <a:pt x="441527" y="379629"/>
                  <a:pt x="441527" y="391760"/>
                </a:cubicBezTo>
                <a:cubicBezTo>
                  <a:pt x="441527" y="403896"/>
                  <a:pt x="439996" y="415785"/>
                  <a:pt x="437032" y="427222"/>
                </a:cubicBezTo>
                <a:lnTo>
                  <a:pt x="437032" y="490767"/>
                </a:lnTo>
                <a:lnTo>
                  <a:pt x="439242" y="492977"/>
                </a:lnTo>
                <a:cubicBezTo>
                  <a:pt x="445812" y="492983"/>
                  <a:pt x="451985" y="495539"/>
                  <a:pt x="456631" y="500185"/>
                </a:cubicBezTo>
                <a:lnTo>
                  <a:pt x="458233" y="501792"/>
                </a:lnTo>
                <a:lnTo>
                  <a:pt x="458233" y="384295"/>
                </a:lnTo>
                <a:cubicBezTo>
                  <a:pt x="458233" y="378972"/>
                  <a:pt x="462554" y="374651"/>
                  <a:pt x="467882" y="374651"/>
                </a:cubicBezTo>
                <a:cubicBezTo>
                  <a:pt x="473207" y="374651"/>
                  <a:pt x="477526" y="378972"/>
                  <a:pt x="477526" y="384295"/>
                </a:cubicBezTo>
                <a:lnTo>
                  <a:pt x="477526" y="521080"/>
                </a:lnTo>
                <a:lnTo>
                  <a:pt x="548732" y="592286"/>
                </a:lnTo>
                <a:cubicBezTo>
                  <a:pt x="558321" y="601880"/>
                  <a:pt x="558326" y="617491"/>
                  <a:pt x="548732" y="627085"/>
                </a:cubicBezTo>
                <a:lnTo>
                  <a:pt x="536803" y="639009"/>
                </a:lnTo>
                <a:cubicBezTo>
                  <a:pt x="527209" y="648608"/>
                  <a:pt x="511597" y="648603"/>
                  <a:pt x="502003" y="639014"/>
                </a:cubicBezTo>
                <a:lnTo>
                  <a:pt x="477471" y="614477"/>
                </a:lnTo>
                <a:cubicBezTo>
                  <a:pt x="476316" y="638874"/>
                  <a:pt x="456109" y="658368"/>
                  <a:pt x="431437" y="658368"/>
                </a:cubicBezTo>
                <a:lnTo>
                  <a:pt x="261269" y="658368"/>
                </a:lnTo>
                <a:cubicBezTo>
                  <a:pt x="255939" y="658368"/>
                  <a:pt x="251625" y="654049"/>
                  <a:pt x="251625" y="648724"/>
                </a:cubicBezTo>
                <a:cubicBezTo>
                  <a:pt x="251625" y="643394"/>
                  <a:pt x="255939" y="639080"/>
                  <a:pt x="261269" y="639080"/>
                </a:cubicBezTo>
                <a:lnTo>
                  <a:pt x="431437" y="639080"/>
                </a:lnTo>
                <a:cubicBezTo>
                  <a:pt x="446214" y="639080"/>
                  <a:pt x="458233" y="627054"/>
                  <a:pt x="458233" y="612277"/>
                </a:cubicBezTo>
                <a:lnTo>
                  <a:pt x="458233" y="595244"/>
                </a:lnTo>
                <a:lnTo>
                  <a:pt x="437032" y="574043"/>
                </a:lnTo>
                <a:lnTo>
                  <a:pt x="437032" y="604984"/>
                </a:lnTo>
                <a:cubicBezTo>
                  <a:pt x="437032" y="612092"/>
                  <a:pt x="431250" y="617873"/>
                  <a:pt x="424143" y="617873"/>
                </a:cubicBezTo>
                <a:lnTo>
                  <a:pt x="53384" y="617873"/>
                </a:lnTo>
                <a:cubicBezTo>
                  <a:pt x="46276" y="617873"/>
                  <a:pt x="40495" y="612092"/>
                  <a:pt x="40495" y="604984"/>
                </a:cubicBezTo>
                <a:lnTo>
                  <a:pt x="40495" y="116121"/>
                </a:lnTo>
                <a:cubicBezTo>
                  <a:pt x="40495" y="109013"/>
                  <a:pt x="46276" y="103232"/>
                  <a:pt x="53384" y="103232"/>
                </a:cubicBezTo>
                <a:lnTo>
                  <a:pt x="143069" y="103232"/>
                </a:lnTo>
                <a:lnTo>
                  <a:pt x="143069" y="82030"/>
                </a:lnTo>
                <a:lnTo>
                  <a:pt x="46091" y="82030"/>
                </a:lnTo>
                <a:cubicBezTo>
                  <a:pt x="31313" y="82030"/>
                  <a:pt x="19288" y="94050"/>
                  <a:pt x="19288" y="108827"/>
                </a:cubicBezTo>
                <a:lnTo>
                  <a:pt x="19288" y="612277"/>
                </a:lnTo>
                <a:cubicBezTo>
                  <a:pt x="19288" y="627060"/>
                  <a:pt x="31313" y="639080"/>
                  <a:pt x="46091" y="639080"/>
                </a:cubicBezTo>
                <a:lnTo>
                  <a:pt x="216258" y="639080"/>
                </a:lnTo>
                <a:cubicBezTo>
                  <a:pt x="221587" y="639080"/>
                  <a:pt x="225902" y="643399"/>
                  <a:pt x="225902" y="648724"/>
                </a:cubicBezTo>
                <a:cubicBezTo>
                  <a:pt x="225902" y="654054"/>
                  <a:pt x="221587" y="658368"/>
                  <a:pt x="216258" y="658368"/>
                </a:cubicBezTo>
                <a:lnTo>
                  <a:pt x="46091" y="658368"/>
                </a:lnTo>
                <a:cubicBezTo>
                  <a:pt x="20674" y="658368"/>
                  <a:pt x="0" y="637694"/>
                  <a:pt x="0" y="612277"/>
                </a:cubicBezTo>
                <a:lnTo>
                  <a:pt x="0" y="108832"/>
                </a:lnTo>
                <a:cubicBezTo>
                  <a:pt x="0" y="83416"/>
                  <a:pt x="20674" y="62742"/>
                  <a:pt x="46091" y="62742"/>
                </a:cubicBezTo>
                <a:lnTo>
                  <a:pt x="145651" y="62742"/>
                </a:lnTo>
                <a:cubicBezTo>
                  <a:pt x="149066" y="56719"/>
                  <a:pt x="155520" y="52645"/>
                  <a:pt x="162924" y="52645"/>
                </a:cubicBezTo>
                <a:lnTo>
                  <a:pt x="195709" y="52645"/>
                </a:lnTo>
                <a:lnTo>
                  <a:pt x="195709" y="43052"/>
                </a:lnTo>
                <a:cubicBezTo>
                  <a:pt x="195709" y="19313"/>
                  <a:pt x="215023" y="0"/>
                  <a:pt x="238766" y="0"/>
                </a:cubicBezTo>
                <a:close/>
              </a:path>
            </a:pathLst>
          </a:custGeom>
          <a:solidFill>
            <a:schemeClr val="accent3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7AB5F3-9516-CE15-DBD2-F6BE05DEB6C3}"/>
              </a:ext>
            </a:extLst>
          </p:cNvPr>
          <p:cNvSpPr>
            <a:spLocks noChangeAspect="1"/>
          </p:cNvSpPr>
          <p:nvPr/>
        </p:nvSpPr>
        <p:spPr>
          <a:xfrm>
            <a:off x="6323076" y="1279314"/>
            <a:ext cx="402336" cy="402336"/>
          </a:xfrm>
          <a:custGeom>
            <a:avLst/>
            <a:gdLst>
              <a:gd name="connsiteX0" fmla="*/ 3848270 w 3906668"/>
              <a:gd name="connsiteY0" fmla="*/ 1855371 h 3906668"/>
              <a:gd name="connsiteX1" fmla="*/ 3906668 w 3906668"/>
              <a:gd name="connsiteY1" fmla="*/ 1876782 h 3906668"/>
              <a:gd name="connsiteX2" fmla="*/ 3906668 w 3906668"/>
              <a:gd name="connsiteY2" fmla="*/ 2029889 h 3906668"/>
              <a:gd name="connsiteX3" fmla="*/ 3790958 w 3906668"/>
              <a:gd name="connsiteY3" fmla="*/ 2029889 h 3906668"/>
              <a:gd name="connsiteX4" fmla="*/ 3791659 w 3906668"/>
              <a:gd name="connsiteY4" fmla="*/ 1880394 h 3906668"/>
              <a:gd name="connsiteX5" fmla="*/ 3848270 w 3906668"/>
              <a:gd name="connsiteY5" fmla="*/ 1855371 h 3906668"/>
              <a:gd name="connsiteX6" fmla="*/ 3612065 w 3906668"/>
              <a:gd name="connsiteY6" fmla="*/ 1847314 h 3906668"/>
              <a:gd name="connsiteX7" fmla="*/ 3666266 w 3906668"/>
              <a:gd name="connsiteY7" fmla="*/ 1876782 h 3906668"/>
              <a:gd name="connsiteX8" fmla="*/ 3666266 w 3906668"/>
              <a:gd name="connsiteY8" fmla="*/ 2029889 h 3906668"/>
              <a:gd name="connsiteX9" fmla="*/ 3556077 w 3906668"/>
              <a:gd name="connsiteY9" fmla="*/ 2029889 h 3906668"/>
              <a:gd name="connsiteX10" fmla="*/ 3556077 w 3906668"/>
              <a:gd name="connsiteY10" fmla="*/ 1876782 h 3906668"/>
              <a:gd name="connsiteX11" fmla="*/ 3612065 w 3906668"/>
              <a:gd name="connsiteY11" fmla="*/ 1847314 h 3906668"/>
              <a:gd name="connsiteX12" fmla="*/ 2879253 w 3906668"/>
              <a:gd name="connsiteY12" fmla="*/ 1216166 h 3906668"/>
              <a:gd name="connsiteX13" fmla="*/ 2737805 w 3906668"/>
              <a:gd name="connsiteY13" fmla="*/ 1259702 h 3906668"/>
              <a:gd name="connsiteX14" fmla="*/ 1601752 w 3906668"/>
              <a:gd name="connsiteY14" fmla="*/ 2199959 h 3906668"/>
              <a:gd name="connsiteX15" fmla="*/ 1482493 w 3906668"/>
              <a:gd name="connsiteY15" fmla="*/ 2185934 h 3906668"/>
              <a:gd name="connsiteX16" fmla="*/ 1208983 w 3906668"/>
              <a:gd name="connsiteY16" fmla="*/ 1821948 h 3906668"/>
              <a:gd name="connsiteX17" fmla="*/ 862785 w 3906668"/>
              <a:gd name="connsiteY17" fmla="*/ 1910468 h 3906668"/>
              <a:gd name="connsiteX18" fmla="*/ 899521 w 3906668"/>
              <a:gd name="connsiteY18" fmla="*/ 2053600 h 3906668"/>
              <a:gd name="connsiteX19" fmla="*/ 1304620 w 3906668"/>
              <a:gd name="connsiteY19" fmla="*/ 2592699 h 3906668"/>
              <a:gd name="connsiteX20" fmla="*/ 1679882 w 3906668"/>
              <a:gd name="connsiteY20" fmla="*/ 2636855 h 3906668"/>
              <a:gd name="connsiteX21" fmla="*/ 2984744 w 3906668"/>
              <a:gd name="connsiteY21" fmla="*/ 1556893 h 3906668"/>
              <a:gd name="connsiteX22" fmla="*/ 3010188 w 3906668"/>
              <a:gd name="connsiteY22" fmla="*/ 1285052 h 3906668"/>
              <a:gd name="connsiteX23" fmla="*/ 2879253 w 3906668"/>
              <a:gd name="connsiteY23" fmla="*/ 1216166 h 3906668"/>
              <a:gd name="connsiteX24" fmla="*/ 2894673 w 3906668"/>
              <a:gd name="connsiteY24" fmla="*/ 1051513 h 3906668"/>
              <a:gd name="connsiteX25" fmla="*/ 3137826 w 3906668"/>
              <a:gd name="connsiteY25" fmla="*/ 1179444 h 3906668"/>
              <a:gd name="connsiteX26" fmla="*/ 3090559 w 3906668"/>
              <a:gd name="connsiteY26" fmla="*/ 1684281 h 3906668"/>
              <a:gd name="connsiteX27" fmla="*/ 1785696 w 3906668"/>
              <a:gd name="connsiteY27" fmla="*/ 2764232 h 3906668"/>
              <a:gd name="connsiteX28" fmla="*/ 1171993 w 3906668"/>
              <a:gd name="connsiteY28" fmla="*/ 2691983 h 3906668"/>
              <a:gd name="connsiteX29" fmla="*/ 766894 w 3906668"/>
              <a:gd name="connsiteY29" fmla="*/ 2152884 h 3906668"/>
              <a:gd name="connsiteX30" fmla="*/ 698632 w 3906668"/>
              <a:gd name="connsiteY30" fmla="*/ 1887058 h 3906668"/>
              <a:gd name="connsiteX31" fmla="*/ 1341620 w 3906668"/>
              <a:gd name="connsiteY31" fmla="*/ 1722664 h 3906668"/>
              <a:gd name="connsiteX32" fmla="*/ 1562908 w 3906668"/>
              <a:gd name="connsiteY32" fmla="*/ 2017111 h 3906668"/>
              <a:gd name="connsiteX33" fmla="*/ 2631990 w 3906668"/>
              <a:gd name="connsiteY33" fmla="*/ 1132314 h 3906668"/>
              <a:gd name="connsiteX34" fmla="*/ 2894673 w 3906668"/>
              <a:gd name="connsiteY34" fmla="*/ 1051513 h 3906668"/>
              <a:gd name="connsiteX35" fmla="*/ 459211 w 3906668"/>
              <a:gd name="connsiteY35" fmla="*/ 240401 h 3906668"/>
              <a:gd name="connsiteX36" fmla="*/ 3447456 w 3906668"/>
              <a:gd name="connsiteY36" fmla="*/ 240401 h 3906668"/>
              <a:gd name="connsiteX37" fmla="*/ 3666266 w 3906668"/>
              <a:gd name="connsiteY37" fmla="*/ 459211 h 3906668"/>
              <a:gd name="connsiteX38" fmla="*/ 3666266 w 3906668"/>
              <a:gd name="connsiteY38" fmla="*/ 1647829 h 3906668"/>
              <a:gd name="connsiteX39" fmla="*/ 3556077 w 3906668"/>
              <a:gd name="connsiteY39" fmla="*/ 1647829 h 3906668"/>
              <a:gd name="connsiteX40" fmla="*/ 3556077 w 3906668"/>
              <a:gd name="connsiteY40" fmla="*/ 533037 h 3906668"/>
              <a:gd name="connsiteX41" fmla="*/ 3371313 w 3906668"/>
              <a:gd name="connsiteY41" fmla="*/ 348273 h 3906668"/>
              <a:gd name="connsiteX42" fmla="*/ 535354 w 3906668"/>
              <a:gd name="connsiteY42" fmla="*/ 348273 h 3906668"/>
              <a:gd name="connsiteX43" fmla="*/ 350590 w 3906668"/>
              <a:gd name="connsiteY43" fmla="*/ 533037 h 3906668"/>
              <a:gd name="connsiteX44" fmla="*/ 350590 w 3906668"/>
              <a:gd name="connsiteY44" fmla="*/ 3373628 h 3906668"/>
              <a:gd name="connsiteX45" fmla="*/ 535354 w 3906668"/>
              <a:gd name="connsiteY45" fmla="*/ 3558392 h 3906668"/>
              <a:gd name="connsiteX46" fmla="*/ 3371313 w 3906668"/>
              <a:gd name="connsiteY46" fmla="*/ 3558392 h 3906668"/>
              <a:gd name="connsiteX47" fmla="*/ 3556077 w 3906668"/>
              <a:gd name="connsiteY47" fmla="*/ 3373628 h 3906668"/>
              <a:gd name="connsiteX48" fmla="*/ 3556077 w 3906668"/>
              <a:gd name="connsiteY48" fmla="*/ 2258842 h 3906668"/>
              <a:gd name="connsiteX49" fmla="*/ 3666266 w 3906668"/>
              <a:gd name="connsiteY49" fmla="*/ 2258842 h 3906668"/>
              <a:gd name="connsiteX50" fmla="*/ 3666266 w 3906668"/>
              <a:gd name="connsiteY50" fmla="*/ 3447456 h 3906668"/>
              <a:gd name="connsiteX51" fmla="*/ 3447456 w 3906668"/>
              <a:gd name="connsiteY51" fmla="*/ 3666266 h 3906668"/>
              <a:gd name="connsiteX52" fmla="*/ 459211 w 3906668"/>
              <a:gd name="connsiteY52" fmla="*/ 3666266 h 3906668"/>
              <a:gd name="connsiteX53" fmla="*/ 240401 w 3906668"/>
              <a:gd name="connsiteY53" fmla="*/ 3447456 h 3906668"/>
              <a:gd name="connsiteX54" fmla="*/ 240401 w 3906668"/>
              <a:gd name="connsiteY54" fmla="*/ 459211 h 3906668"/>
              <a:gd name="connsiteX55" fmla="*/ 459211 w 3906668"/>
              <a:gd name="connsiteY55" fmla="*/ 240401 h 3906668"/>
              <a:gd name="connsiteX56" fmla="*/ 344685 w 3906668"/>
              <a:gd name="connsiteY56" fmla="*/ 0 h 3906668"/>
              <a:gd name="connsiteX57" fmla="*/ 3561983 w 3906668"/>
              <a:gd name="connsiteY57" fmla="*/ 0 h 3906668"/>
              <a:gd name="connsiteX58" fmla="*/ 3906668 w 3906668"/>
              <a:gd name="connsiteY58" fmla="*/ 344685 h 3906668"/>
              <a:gd name="connsiteX59" fmla="*/ 3906668 w 3906668"/>
              <a:gd name="connsiteY59" fmla="*/ 1647828 h 3906668"/>
              <a:gd name="connsiteX60" fmla="*/ 3790958 w 3906668"/>
              <a:gd name="connsiteY60" fmla="*/ 1647828 h 3906668"/>
              <a:gd name="connsiteX61" fmla="*/ 3790958 w 3906668"/>
              <a:gd name="connsiteY61" fmla="*/ 365847 h 3906668"/>
              <a:gd name="connsiteX62" fmla="*/ 3540821 w 3906668"/>
              <a:gd name="connsiteY62" fmla="*/ 115710 h 3906668"/>
              <a:gd name="connsiteX63" fmla="*/ 365847 w 3906668"/>
              <a:gd name="connsiteY63" fmla="*/ 115710 h 3906668"/>
              <a:gd name="connsiteX64" fmla="*/ 115710 w 3906668"/>
              <a:gd name="connsiteY64" fmla="*/ 365847 h 3906668"/>
              <a:gd name="connsiteX65" fmla="*/ 115710 w 3906668"/>
              <a:gd name="connsiteY65" fmla="*/ 3540821 h 3906668"/>
              <a:gd name="connsiteX66" fmla="*/ 365847 w 3906668"/>
              <a:gd name="connsiteY66" fmla="*/ 3790958 h 3906668"/>
              <a:gd name="connsiteX67" fmla="*/ 3540821 w 3906668"/>
              <a:gd name="connsiteY67" fmla="*/ 3790958 h 3906668"/>
              <a:gd name="connsiteX68" fmla="*/ 3790958 w 3906668"/>
              <a:gd name="connsiteY68" fmla="*/ 3540821 h 3906668"/>
              <a:gd name="connsiteX69" fmla="*/ 3790958 w 3906668"/>
              <a:gd name="connsiteY69" fmla="*/ 2258841 h 3906668"/>
              <a:gd name="connsiteX70" fmla="*/ 3906668 w 3906668"/>
              <a:gd name="connsiteY70" fmla="*/ 2258841 h 3906668"/>
              <a:gd name="connsiteX71" fmla="*/ 3906668 w 3906668"/>
              <a:gd name="connsiteY71" fmla="*/ 3561983 h 3906668"/>
              <a:gd name="connsiteX72" fmla="*/ 3561983 w 3906668"/>
              <a:gd name="connsiteY72" fmla="*/ 3906668 h 3906668"/>
              <a:gd name="connsiteX73" fmla="*/ 344685 w 3906668"/>
              <a:gd name="connsiteY73" fmla="*/ 3906668 h 3906668"/>
              <a:gd name="connsiteX74" fmla="*/ 0 w 3906668"/>
              <a:gd name="connsiteY74" fmla="*/ 3561983 h 3906668"/>
              <a:gd name="connsiteX75" fmla="*/ 0 w 3906668"/>
              <a:gd name="connsiteY75" fmla="*/ 344685 h 3906668"/>
              <a:gd name="connsiteX76" fmla="*/ 344685 w 3906668"/>
              <a:gd name="connsiteY76" fmla="*/ 0 h 390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906668" h="3906668">
                <a:moveTo>
                  <a:pt x="3848270" y="1855371"/>
                </a:moveTo>
                <a:cubicBezTo>
                  <a:pt x="3873094" y="1855960"/>
                  <a:pt x="3898216" y="1864288"/>
                  <a:pt x="3906668" y="1876782"/>
                </a:cubicBezTo>
                <a:lnTo>
                  <a:pt x="3906668" y="2029889"/>
                </a:lnTo>
                <a:cubicBezTo>
                  <a:pt x="3880798" y="2055289"/>
                  <a:pt x="3823178" y="2064814"/>
                  <a:pt x="3790958" y="2029889"/>
                </a:cubicBezTo>
                <a:cubicBezTo>
                  <a:pt x="3791192" y="1980057"/>
                  <a:pt x="3791425" y="1930226"/>
                  <a:pt x="3791659" y="1880394"/>
                </a:cubicBezTo>
                <a:cubicBezTo>
                  <a:pt x="3798920" y="1861933"/>
                  <a:pt x="3823446" y="1854782"/>
                  <a:pt x="3848270" y="1855371"/>
                </a:cubicBezTo>
                <a:close/>
                <a:moveTo>
                  <a:pt x="3612065" y="1847314"/>
                </a:moveTo>
                <a:cubicBezTo>
                  <a:pt x="3636085" y="1847016"/>
                  <a:pt x="3659808" y="1856541"/>
                  <a:pt x="3666266" y="1876782"/>
                </a:cubicBezTo>
                <a:lnTo>
                  <a:pt x="3666266" y="2029889"/>
                </a:lnTo>
                <a:cubicBezTo>
                  <a:pt x="3653349" y="2056083"/>
                  <a:pt x="3590426" y="2070370"/>
                  <a:pt x="3556077" y="2029889"/>
                </a:cubicBezTo>
                <a:lnTo>
                  <a:pt x="3556077" y="1876782"/>
                </a:lnTo>
                <a:cubicBezTo>
                  <a:pt x="3563726" y="1857732"/>
                  <a:pt x="3588045" y="1847612"/>
                  <a:pt x="3612065" y="1847314"/>
                </a:cubicBezTo>
                <a:close/>
                <a:moveTo>
                  <a:pt x="2879253" y="1216166"/>
                </a:moveTo>
                <a:cubicBezTo>
                  <a:pt x="2829931" y="1211577"/>
                  <a:pt x="2778856" y="1225726"/>
                  <a:pt x="2737805" y="1259702"/>
                </a:cubicBezTo>
                <a:lnTo>
                  <a:pt x="1601752" y="2199959"/>
                </a:lnTo>
                <a:cubicBezTo>
                  <a:pt x="1565060" y="2230343"/>
                  <a:pt x="1510729" y="2223501"/>
                  <a:pt x="1482493" y="2185934"/>
                </a:cubicBezTo>
                <a:lnTo>
                  <a:pt x="1208983" y="1821948"/>
                </a:lnTo>
                <a:cubicBezTo>
                  <a:pt x="1106061" y="1685008"/>
                  <a:pt x="887147" y="1740092"/>
                  <a:pt x="862785" y="1910468"/>
                </a:cubicBezTo>
                <a:cubicBezTo>
                  <a:pt x="855455" y="1961510"/>
                  <a:pt x="868525" y="2012330"/>
                  <a:pt x="899521" y="2053600"/>
                </a:cubicBezTo>
                <a:lnTo>
                  <a:pt x="1304620" y="2592699"/>
                </a:lnTo>
                <a:cubicBezTo>
                  <a:pt x="1393964" y="2711560"/>
                  <a:pt x="1565358" y="2731611"/>
                  <a:pt x="1679882" y="2636855"/>
                </a:cubicBezTo>
                <a:lnTo>
                  <a:pt x="2984744" y="1556893"/>
                </a:lnTo>
                <a:cubicBezTo>
                  <a:pt x="3067058" y="1488775"/>
                  <a:pt x="3078406" y="1367160"/>
                  <a:pt x="3010188" y="1285052"/>
                </a:cubicBezTo>
                <a:cubicBezTo>
                  <a:pt x="2976146" y="1244080"/>
                  <a:pt x="2928576" y="1220754"/>
                  <a:pt x="2879253" y="1216166"/>
                </a:cubicBezTo>
                <a:close/>
                <a:moveTo>
                  <a:pt x="2894673" y="1051513"/>
                </a:moveTo>
                <a:cubicBezTo>
                  <a:pt x="2986268" y="1060051"/>
                  <a:pt x="3074609" y="1103378"/>
                  <a:pt x="3137826" y="1179444"/>
                </a:cubicBezTo>
                <a:cubicBezTo>
                  <a:pt x="3264546" y="1331995"/>
                  <a:pt x="3243419" y="1557796"/>
                  <a:pt x="3090559" y="1684281"/>
                </a:cubicBezTo>
                <a:lnTo>
                  <a:pt x="1785696" y="2764232"/>
                </a:lnTo>
                <a:cubicBezTo>
                  <a:pt x="1597998" y="2919591"/>
                  <a:pt x="1317943" y="2886199"/>
                  <a:pt x="1171993" y="2691983"/>
                </a:cubicBezTo>
                <a:lnTo>
                  <a:pt x="766894" y="2152884"/>
                </a:lnTo>
                <a:cubicBezTo>
                  <a:pt x="709329" y="2076239"/>
                  <a:pt x="685044" y="1981869"/>
                  <a:pt x="698632" y="1887058"/>
                </a:cubicBezTo>
                <a:cubicBezTo>
                  <a:pt x="743648" y="1573033"/>
                  <a:pt x="1149651" y="1467171"/>
                  <a:pt x="1341620" y="1722664"/>
                </a:cubicBezTo>
                <a:lnTo>
                  <a:pt x="1562908" y="2017111"/>
                </a:lnTo>
                <a:lnTo>
                  <a:pt x="2631990" y="1132314"/>
                </a:lnTo>
                <a:cubicBezTo>
                  <a:pt x="2708227" y="1069226"/>
                  <a:pt x="2803077" y="1042975"/>
                  <a:pt x="2894673" y="1051513"/>
                </a:cubicBezTo>
                <a:close/>
                <a:moveTo>
                  <a:pt x="459211" y="240401"/>
                </a:moveTo>
                <a:lnTo>
                  <a:pt x="3447456" y="240401"/>
                </a:lnTo>
                <a:cubicBezTo>
                  <a:pt x="3568301" y="240401"/>
                  <a:pt x="3666266" y="338366"/>
                  <a:pt x="3666266" y="459211"/>
                </a:cubicBezTo>
                <a:lnTo>
                  <a:pt x="3666266" y="1647829"/>
                </a:lnTo>
                <a:cubicBezTo>
                  <a:pt x="3641442" y="1676404"/>
                  <a:pt x="3590426" y="1678786"/>
                  <a:pt x="3556077" y="1647829"/>
                </a:cubicBezTo>
                <a:lnTo>
                  <a:pt x="3556077" y="533037"/>
                </a:lnTo>
                <a:cubicBezTo>
                  <a:pt x="3556077" y="430995"/>
                  <a:pt x="3473355" y="348273"/>
                  <a:pt x="3371313" y="348273"/>
                </a:cubicBezTo>
                <a:lnTo>
                  <a:pt x="535354" y="348273"/>
                </a:lnTo>
                <a:cubicBezTo>
                  <a:pt x="433312" y="348273"/>
                  <a:pt x="350590" y="430995"/>
                  <a:pt x="350590" y="533037"/>
                </a:cubicBezTo>
                <a:lnTo>
                  <a:pt x="350590" y="3373628"/>
                </a:lnTo>
                <a:cubicBezTo>
                  <a:pt x="350590" y="3475670"/>
                  <a:pt x="433312" y="3558392"/>
                  <a:pt x="535354" y="3558392"/>
                </a:cubicBezTo>
                <a:lnTo>
                  <a:pt x="3371313" y="3558392"/>
                </a:lnTo>
                <a:cubicBezTo>
                  <a:pt x="3473355" y="3558392"/>
                  <a:pt x="3556077" y="3475670"/>
                  <a:pt x="3556077" y="3373628"/>
                </a:cubicBezTo>
                <a:lnTo>
                  <a:pt x="3556077" y="2258842"/>
                </a:lnTo>
                <a:cubicBezTo>
                  <a:pt x="3561851" y="2213598"/>
                  <a:pt x="3662873" y="2208837"/>
                  <a:pt x="3666266" y="2258842"/>
                </a:cubicBezTo>
                <a:lnTo>
                  <a:pt x="3666266" y="3447456"/>
                </a:lnTo>
                <a:cubicBezTo>
                  <a:pt x="3666266" y="3568301"/>
                  <a:pt x="3568301" y="3666266"/>
                  <a:pt x="3447456" y="3666266"/>
                </a:cubicBezTo>
                <a:lnTo>
                  <a:pt x="459211" y="3666266"/>
                </a:lnTo>
                <a:cubicBezTo>
                  <a:pt x="338366" y="3666266"/>
                  <a:pt x="240401" y="3568301"/>
                  <a:pt x="240401" y="3447456"/>
                </a:cubicBezTo>
                <a:lnTo>
                  <a:pt x="240401" y="459211"/>
                </a:lnTo>
                <a:cubicBezTo>
                  <a:pt x="240401" y="338366"/>
                  <a:pt x="338366" y="240401"/>
                  <a:pt x="459211" y="240401"/>
                </a:cubicBezTo>
                <a:close/>
                <a:moveTo>
                  <a:pt x="344685" y="0"/>
                </a:moveTo>
                <a:lnTo>
                  <a:pt x="3561983" y="0"/>
                </a:lnTo>
                <a:cubicBezTo>
                  <a:pt x="3752347" y="0"/>
                  <a:pt x="3906668" y="154321"/>
                  <a:pt x="3906668" y="344685"/>
                </a:cubicBezTo>
                <a:lnTo>
                  <a:pt x="3906668" y="1647828"/>
                </a:lnTo>
                <a:cubicBezTo>
                  <a:pt x="3877623" y="1678784"/>
                  <a:pt x="3812860" y="1678784"/>
                  <a:pt x="3790958" y="1647828"/>
                </a:cubicBezTo>
                <a:lnTo>
                  <a:pt x="3790958" y="365847"/>
                </a:lnTo>
                <a:cubicBezTo>
                  <a:pt x="3790958" y="227700"/>
                  <a:pt x="3678968" y="115710"/>
                  <a:pt x="3540821" y="115710"/>
                </a:cubicBezTo>
                <a:lnTo>
                  <a:pt x="365847" y="115710"/>
                </a:lnTo>
                <a:cubicBezTo>
                  <a:pt x="227700" y="115710"/>
                  <a:pt x="115710" y="227700"/>
                  <a:pt x="115710" y="365847"/>
                </a:cubicBezTo>
                <a:lnTo>
                  <a:pt x="115710" y="3540821"/>
                </a:lnTo>
                <a:cubicBezTo>
                  <a:pt x="115710" y="3678968"/>
                  <a:pt x="227700" y="3790958"/>
                  <a:pt x="365847" y="3790958"/>
                </a:cubicBezTo>
                <a:lnTo>
                  <a:pt x="3540821" y="3790958"/>
                </a:lnTo>
                <a:cubicBezTo>
                  <a:pt x="3678968" y="3790958"/>
                  <a:pt x="3790958" y="3678968"/>
                  <a:pt x="3790958" y="3540821"/>
                </a:cubicBezTo>
                <a:lnTo>
                  <a:pt x="3790958" y="2258841"/>
                </a:lnTo>
                <a:cubicBezTo>
                  <a:pt x="3803335" y="2213597"/>
                  <a:pt x="3901436" y="2220742"/>
                  <a:pt x="3906668" y="2258841"/>
                </a:cubicBezTo>
                <a:lnTo>
                  <a:pt x="3906668" y="3561983"/>
                </a:lnTo>
                <a:cubicBezTo>
                  <a:pt x="3906668" y="3752347"/>
                  <a:pt x="3752347" y="3906668"/>
                  <a:pt x="3561983" y="3906668"/>
                </a:cubicBezTo>
                <a:lnTo>
                  <a:pt x="344685" y="3906668"/>
                </a:lnTo>
                <a:cubicBezTo>
                  <a:pt x="154321" y="3906668"/>
                  <a:pt x="0" y="3752347"/>
                  <a:pt x="0" y="3561983"/>
                </a:cubicBezTo>
                <a:lnTo>
                  <a:pt x="0" y="344685"/>
                </a:lnTo>
                <a:cubicBezTo>
                  <a:pt x="0" y="154321"/>
                  <a:pt x="154321" y="0"/>
                  <a:pt x="344685" y="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130CA-C977-C72E-5356-284DE9EFC434}"/>
              </a:ext>
            </a:extLst>
          </p:cNvPr>
          <p:cNvCxnSpPr>
            <a:cxnSpLocks/>
          </p:cNvCxnSpPr>
          <p:nvPr/>
        </p:nvCxnSpPr>
        <p:spPr>
          <a:xfrm>
            <a:off x="609600" y="1728785"/>
            <a:ext cx="46331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0387CB-783D-A771-3144-C7E01D7E96EE}"/>
              </a:ext>
            </a:extLst>
          </p:cNvPr>
          <p:cNvCxnSpPr>
            <a:cxnSpLocks/>
          </p:cNvCxnSpPr>
          <p:nvPr/>
        </p:nvCxnSpPr>
        <p:spPr>
          <a:xfrm flipV="1">
            <a:off x="5495925" y="1728785"/>
            <a:ext cx="6107546" cy="865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6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303672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(1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4133" y="1621366"/>
            <a:ext cx="9838268" cy="487772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2"/>
                </a:solidFill>
                <a:latin typeface="+mj-lt"/>
                <a:ea typeface="+mn-ea"/>
                <a:cs typeface="Kokila" panose="01010601010101010101" pitchFamily="2"/>
              </a:rPr>
              <a:t>Current Treatment Landscape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+mj-lt"/>
                <a:ea typeface="+mn-ea"/>
                <a:cs typeface="Kokila" panose="01010601010101010101" pitchFamily="2"/>
              </a:rPr>
              <a:t>What is the current treatment paradigm for ALS in the US</a:t>
            </a:r>
            <a:r>
              <a:rPr lang="en-US" altLang="en-US" sz="1300" kern="100">
                <a:solidFill>
                  <a:srgbClr val="3F4344"/>
                </a:solidFill>
                <a:latin typeface="+mj-lt"/>
                <a:ea typeface="+mn-ea"/>
                <a:cs typeface="Kokila" panose="01010601010101010101" pitchFamily="2"/>
              </a:rPr>
              <a:t>?  What have been opportunities and barriers to market access?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key challenges or unmet needs that current treatments fail to address?</a:t>
            </a:r>
            <a:endParaRPr lang="en-US" altLang="en-US" sz="1400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biggest challenges patients face in accessing or adhering to current therapies (e.g., cost, logistics, side effects, availability of specialists)?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pipeline products are most likely to be competitors to NUZ-001 at launch (e.g., NP-001, CNM-Au8, </a:t>
            </a:r>
            <a:r>
              <a:rPr lang="en-US" altLang="en-US" sz="1300" kern="100" err="1">
                <a:latin typeface="+mj-lt"/>
                <a:ea typeface="+mn-ea"/>
                <a:cs typeface="Kokila" panose="01010601010101010101" pitchFamily="2"/>
              </a:rPr>
              <a:t>PrimeC</a:t>
            </a: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)? How might the treatment paradigm evolve in the near future?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en-US" b="1" kern="100">
                <a:solidFill>
                  <a:schemeClr val="accent3"/>
                </a:solidFill>
                <a:latin typeface="+mj-lt"/>
                <a:ea typeface="+mn-ea"/>
                <a:cs typeface="Kokila" panose="01010601010101010101" pitchFamily="2"/>
              </a:rPr>
              <a:t>Product Value Perception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degree of improvement is clinically meaningful and across which metrics? QoL?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 physicians feel about the clinical profile for NUZ-001 vs. SOC?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Are there any concerns with the study design or gaps in evidence provided which payers and KOLs would need to see addressed?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Where would NUZ-001 fit into the clinical care pathway? (e.g., patient stage of progression, clinical presentation, age)?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stage will NUZ-001 have the greatest impact? Does the amount of improvement in the endpoints (or stakeholder perception of value) vary in impact based on stage of disease?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does an oral, potentially long-term therapy like NUZ-001 compare to existing options in terms of perceived balance between effectiveness, safety, convenience, affordability, and willingness to use?</a:t>
            </a:r>
            <a:endParaRPr lang="en-US" altLang="en-US" sz="700" b="1" kern="100">
              <a:solidFill>
                <a:schemeClr val="accent5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might NUZ-001 differentiate itself from other treatment options – clinically, economically, etc.?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83542"/>
            <a:ext cx="0" cy="174545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3905250"/>
            <a:ext cx="0" cy="2381250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543150"/>
            <a:ext cx="261257" cy="1119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77979"/>
            <a:ext cx="261257" cy="11196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91B4A325-4CFF-9738-400C-BF919946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80" y="4627109"/>
            <a:ext cx="914400" cy="914400"/>
          </a:xfrm>
          <a:prstGeom prst="rect">
            <a:avLst/>
          </a:prstGeom>
        </p:spPr>
      </p:pic>
      <p:pic>
        <p:nvPicPr>
          <p:cNvPr id="19" name="Graphic 18" descr="Route (Two Pins With A Path) with solid fill">
            <a:extLst>
              <a:ext uri="{FF2B5EF4-FFF2-40B4-BE49-F238E27FC236}">
                <a16:creationId xmlns:a16="http://schemas.microsoft.com/office/drawing/2014/main" id="{38A8B710-B18F-3A3F-5935-8C5E821F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15" y="1721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294147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(2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1524" y="1559838"/>
            <a:ext cx="9838268" cy="4939253"/>
          </a:xfrm>
        </p:spPr>
        <p:txBody>
          <a:bodyPr numCol="1"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b="1" kern="100">
                <a:solidFill>
                  <a:schemeClr val="tx2"/>
                </a:solidFill>
                <a:latin typeface="+mj-lt"/>
                <a:ea typeface="+mn-ea"/>
                <a:cs typeface="Kokila" panose="01010601010101010101" pitchFamily="2"/>
              </a:rPr>
              <a:t>Pricing Potential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Which analogues will be used by payers to benchmark price? 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payers view NUZ-001 relative to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Radicava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,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Riluzole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 and other therapies? What are implications for net price expectations?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potential access scenarios given different price ranges, and how do they impact the forecast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the optimal launch price range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rebate and discount ranges would be expected in the US? How would rebates and discounts impact market access and physician uptake?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patient price sensitivity for NUZ-001? Does this vary by patient type?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4"/>
                </a:solidFill>
                <a:latin typeface="+mj-lt"/>
                <a:ea typeface="+mn-ea"/>
                <a:cs typeface="Kokila" panose="01010601010101010101" pitchFamily="2"/>
              </a:rPr>
              <a:t>Access, Volume and Uptake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HCPs respond to the entry of a novel option for ALS?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key barriers and drivers that will influence prescribing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cs typeface="Kokila"/>
              </a:rPr>
              <a:t>What potential access challenges might NUZ-001 face, and how can they be resolved?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pricing and utilization management such as step edits, prior authorization and payer hurdles, impact physician uptake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evidence would support the inclusion of NUZ-001 into the guidelines for the treatment of ALS, and how might that influence prescribing? Payer coverage and access?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patient advocacy groups influence NUZ-001 market potential?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factors most influence patients’ willingness to start a new ALS therapy (e.g., physician recommendation, strength of clinical data, coverage certainty)?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76400"/>
            <a:ext cx="0" cy="2009775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4060839"/>
            <a:ext cx="0" cy="2311386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616789"/>
            <a:ext cx="261257" cy="1119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17656"/>
            <a:ext cx="261257" cy="11196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4BFEB2FB-3AEC-E570-2E9D-A5E430FC1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31" y="4516439"/>
            <a:ext cx="914400" cy="914400"/>
          </a:xfrm>
          <a:prstGeom prst="rect">
            <a:avLst/>
          </a:prstGeom>
        </p:spPr>
      </p:pic>
      <p:pic>
        <p:nvPicPr>
          <p:cNvPr id="25" name="Graphic 24" descr="Label with solid fill">
            <a:extLst>
              <a:ext uri="{FF2B5EF4-FFF2-40B4-BE49-F238E27FC236}">
                <a16:creationId xmlns:a16="http://schemas.microsoft.com/office/drawing/2014/main" id="{2572AB6C-90BD-E20F-D8BF-5234576A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31" y="2218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33FB5-1F75-7247-CCCC-8F7EFF6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br>
              <a:rPr lang="en-US" b="0"/>
            </a:br>
            <a:r>
              <a:rPr lang="en-US" b="0"/>
              <a:t>Project Phases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6A81-8C53-BF07-A1B3-EFA2C30F4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9BCFD-0BD8-394D-2898-646AC8865A0E}"/>
              </a:ext>
            </a:extLst>
          </p:cNvPr>
          <p:cNvSpPr txBox="1"/>
          <p:nvPr/>
        </p:nvSpPr>
        <p:spPr>
          <a:xfrm>
            <a:off x="8573554" y="1163898"/>
            <a:ext cx="3394310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Commercial Forecasting</a:t>
            </a:r>
            <a:endParaRPr lang="en-GB" sz="1400" b="1" kern="0">
              <a:solidFill>
                <a:schemeClr val="accent5"/>
              </a:solidFill>
              <a:latin typeface="Arial"/>
            </a:endParaRP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>
                <a:solidFill>
                  <a:schemeClr val="accent5"/>
                </a:solidFill>
                <a:latin typeface="Arial"/>
              </a:rPr>
              <a:t>for Target Markets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2A887B3-A48D-0C33-84A8-4BA97D0DA5AB}"/>
              </a:ext>
            </a:extLst>
          </p:cNvPr>
          <p:cNvSpPr txBox="1"/>
          <p:nvPr/>
        </p:nvSpPr>
        <p:spPr>
          <a:xfrm>
            <a:off x="384633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00739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E9FACA0-B2DD-E65A-261C-171A99EEAE7C}"/>
              </a:ext>
            </a:extLst>
          </p:cNvPr>
          <p:cNvSpPr txBox="1"/>
          <p:nvPr/>
        </p:nvSpPr>
        <p:spPr>
          <a:xfrm>
            <a:off x="8229186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EC8A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8B13A87D-B6CF-FFBE-7DC9-41C401B12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0549"/>
              </p:ext>
            </p:extLst>
          </p:nvPr>
        </p:nvGraphicFramePr>
        <p:xfrm>
          <a:off x="595011" y="1695512"/>
          <a:ext cx="10972800" cy="469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440">
                <a:tc>
                  <a:txBody>
                    <a:bodyPr/>
                    <a:lstStyle/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Kick off project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Revisit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the prior review of the existing forecast model and align on specific areas for attention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Assess available data and review TPP deck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Brainstorm on points of differentiation and hypotheses on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key business questions (KBQs)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research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secondary research to highlight: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Competitors and analogue assessment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Current pricing and reimbursement of competitors and analogues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Gap analysis of unmet need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program gaps and considerations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Relevant reimbursement process and timelines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claims analysis for market sizing and payer mix (optional)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primary research materials in collaboration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Screeners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Discussion Guides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TPP (i.e., data / clinical launch scenarios)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Competitive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launch scenarios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Hold periodic check-ins with Neurizon team to present ongoing findings and discuss strategies</a:t>
                      </a:r>
                    </a:p>
                  </a:txBody>
                  <a:tcPr marT="9144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payers</a:t>
                      </a: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Understand perspectives on potential pricing,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Gather reactions to NUZ-001 value proposition</a:t>
                      </a:r>
                      <a:endParaRPr kumimoji="0" 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Conduct primary market research with relevant US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KOLS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(i.e., providers)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Confirm current perception of standard of care and unmet needs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Test 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provider adoption given pricing &amp; access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prescribers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Gather more robust feedback on value perception, physician prescribing, and impact of pricing and access considerations with likely future prescribers and relevant treaters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Adds quantitative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rigor to key inputs for forecasting exercise</a:t>
                      </a:r>
                      <a:endParaRPr kumimoji="0" lang="en-GB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patients/caregivers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Test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patient adoption given clinical profile and out of pocket  (OOP) cost </a:t>
                      </a:r>
                    </a:p>
                    <a:p>
                      <a:pPr marL="182880" marR="13970" lvl="2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patients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kumimoji="0" lang="en-US" altLang="zh-CN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ather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more robust feedback on product profile, adoption, and OOP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GB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Synthesize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insights from secondary and primary market research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Value proposition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 perceptions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Comparator and price range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Expected utilization vs. competitors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Recommendations for evidence generation to support reimbursement and access and pricing</a:t>
                      </a: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Input findings from all previous research to inform key forecast assumptions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forecast funnel and dashboard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robust US forecast, leveraging market insights from key stakeholders and secondary research findings: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Define and size the market opportunity (TAM/SAM)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Market share over time (SOM)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Anticipated pricing corridors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Outline top-level go-to-market options and assessment including resource needs and cost elements</a:t>
                      </a:r>
                      <a:r>
                        <a:rPr kumimoji="0" lang="en-US" sz="1000" b="0" i="0" u="none" strike="noStrike" kern="1200" cap="none" spc="-1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, such as field force size and expenses</a:t>
                      </a:r>
                      <a:endParaRPr kumimoji="0" lang="en-US" sz="1000" b="0" i="0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baseline working model with input variables to determine potential revenue potential 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Review forecast with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Neurizon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team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final report with recommendations, including modular outputs in format ready to support future board and investor communications (forecast visuals, pricing tables and summary insights)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Outline considerations on how the model would need to be adapted for EU4+UK, Australia and Japan 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0">
            <a:extLst>
              <a:ext uri="{FF2B5EF4-FFF2-40B4-BE49-F238E27FC236}">
                <a16:creationId xmlns:a16="http://schemas.microsoft.com/office/drawing/2014/main" id="{016C9938-EAA2-5E25-99D7-1157922A48DE}"/>
              </a:ext>
            </a:extLst>
          </p:cNvPr>
          <p:cNvSpPr txBox="1"/>
          <p:nvPr/>
        </p:nvSpPr>
        <p:spPr>
          <a:xfrm>
            <a:off x="54161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5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846B-A14B-CCAF-27DF-367EEC5FD788}"/>
              </a:ext>
            </a:extLst>
          </p:cNvPr>
          <p:cNvSpPr txBox="1"/>
          <p:nvPr/>
        </p:nvSpPr>
        <p:spPr>
          <a:xfrm>
            <a:off x="764504" y="1163898"/>
            <a:ext cx="2540717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 Landscape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Insights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E3B9-F35C-ABE0-EC68-D585FFC758BC}"/>
              </a:ext>
            </a:extLst>
          </p:cNvPr>
          <p:cNvSpPr txBox="1"/>
          <p:nvPr/>
        </p:nvSpPr>
        <p:spPr>
          <a:xfrm>
            <a:off x="4157675" y="1163898"/>
            <a:ext cx="3374100" cy="515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Insights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442434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570E-6E95-4C53-8576-3663C7AA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Project Approach: US Landscape and Foundational Insights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b="0"/>
              <a:t>Align on Key Business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C058-31EB-44EC-A031-061F90244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524596"/>
          </a:xfrm>
        </p:spPr>
        <p:txBody>
          <a:bodyPr/>
          <a:lstStyle/>
          <a:p>
            <a:r>
              <a:rPr lang="en-US" i="1"/>
              <a:t>We will conduct secondary research and connect with the Neurizon team to shape our initial hypotheses for research.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C314F-664C-4424-BF61-9569FFA75A6E}"/>
              </a:ext>
            </a:extLst>
          </p:cNvPr>
          <p:cNvSpPr/>
          <p:nvPr/>
        </p:nvSpPr>
        <p:spPr>
          <a:xfrm>
            <a:off x="609600" y="2140708"/>
            <a:ext cx="5101251" cy="1479682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FB24C-10FD-4820-95D7-84D1EFE9E09C}"/>
              </a:ext>
            </a:extLst>
          </p:cNvPr>
          <p:cNvSpPr/>
          <p:nvPr/>
        </p:nvSpPr>
        <p:spPr>
          <a:xfrm>
            <a:off x="609602" y="3842832"/>
            <a:ext cx="5101250" cy="1145145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61BE1-AD65-449B-8CA9-5636F146CB42}"/>
              </a:ext>
            </a:extLst>
          </p:cNvPr>
          <p:cNvSpPr txBox="1"/>
          <p:nvPr/>
        </p:nvSpPr>
        <p:spPr>
          <a:xfrm flipH="1">
            <a:off x="1909608" y="3928283"/>
            <a:ext cx="3801241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Additional Secondary Research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Unmet needs in ALS diagnosis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Reimbursement in the US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Reimbursement considerations for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EU4, UK, Japan</a:t>
            </a:r>
            <a:endParaRPr lang="en-US" sz="1200">
              <a:solidFill>
                <a:srgbClr val="FFFFFF"/>
              </a:solidFill>
              <a:latin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Opportunities and risks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80AFAF-FDB1-4037-B3BD-888622146EE2}"/>
              </a:ext>
            </a:extLst>
          </p:cNvPr>
          <p:cNvSpPr txBox="1"/>
          <p:nvPr/>
        </p:nvSpPr>
        <p:spPr>
          <a:xfrm flipH="1">
            <a:off x="1909609" y="2230760"/>
            <a:ext cx="3462586" cy="12618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and Review Previous Research  Materials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Confirm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2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existing market research and resources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8B6429F-570C-4EDF-AFA4-D7E5CEE55DA9}"/>
              </a:ext>
            </a:extLst>
          </p:cNvPr>
          <p:cNvSpPr/>
          <p:nvPr/>
        </p:nvSpPr>
        <p:spPr>
          <a:xfrm rot="5400000">
            <a:off x="4568089" y="2942291"/>
            <a:ext cx="3544749" cy="1259225"/>
          </a:xfrm>
          <a:prstGeom prst="triangle">
            <a:avLst>
              <a:gd name="adj" fmla="val 5071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1C773-5C8B-4852-ADD4-DA1B97E4C381}"/>
              </a:ext>
            </a:extLst>
          </p:cNvPr>
          <p:cNvGrpSpPr/>
          <p:nvPr/>
        </p:nvGrpSpPr>
        <p:grpSpPr>
          <a:xfrm>
            <a:off x="893207" y="2329183"/>
            <a:ext cx="786136" cy="786136"/>
            <a:chOff x="869208" y="2145890"/>
            <a:chExt cx="786136" cy="786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EA0417-C1CB-42B6-9D3B-A3DC3FBA9D8B}"/>
                </a:ext>
              </a:extLst>
            </p:cNvPr>
            <p:cNvSpPr/>
            <p:nvPr/>
          </p:nvSpPr>
          <p:spPr>
            <a:xfrm>
              <a:off x="869208" y="2145890"/>
              <a:ext cx="786136" cy="7861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DE6429-34EB-4EFA-988B-8E3D55B3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62" y="2294770"/>
              <a:ext cx="354229" cy="488377"/>
            </a:xfrm>
            <a:custGeom>
              <a:avLst/>
              <a:gdLst>
                <a:gd name="connsiteX0" fmla="*/ 205353 w 477527"/>
                <a:gd name="connsiteY0" fmla="*/ 537280 h 658369"/>
                <a:gd name="connsiteX1" fmla="*/ 357418 w 477527"/>
                <a:gd name="connsiteY1" fmla="*/ 537280 h 658369"/>
                <a:gd name="connsiteX2" fmla="*/ 367062 w 477527"/>
                <a:gd name="connsiteY2" fmla="*/ 546924 h 658369"/>
                <a:gd name="connsiteX3" fmla="*/ 357418 w 477527"/>
                <a:gd name="connsiteY3" fmla="*/ 556568 h 658369"/>
                <a:gd name="connsiteX4" fmla="*/ 205353 w 477527"/>
                <a:gd name="connsiteY4" fmla="*/ 556568 h 658369"/>
                <a:gd name="connsiteX5" fmla="*/ 195709 w 477527"/>
                <a:gd name="connsiteY5" fmla="*/ 546924 h 658369"/>
                <a:gd name="connsiteX6" fmla="*/ 205353 w 477527"/>
                <a:gd name="connsiteY6" fmla="*/ 537280 h 658369"/>
                <a:gd name="connsiteX7" fmla="*/ 122414 w 477527"/>
                <a:gd name="connsiteY7" fmla="*/ 508252 h 658369"/>
                <a:gd name="connsiteX8" fmla="*/ 117180 w 477527"/>
                <a:gd name="connsiteY8" fmla="*/ 513486 h 658369"/>
                <a:gd name="connsiteX9" fmla="*/ 117180 w 477527"/>
                <a:gd name="connsiteY9" fmla="*/ 545723 h 658369"/>
                <a:gd name="connsiteX10" fmla="*/ 122414 w 477527"/>
                <a:gd name="connsiteY10" fmla="*/ 550957 h 658369"/>
                <a:gd name="connsiteX11" fmla="*/ 154652 w 477527"/>
                <a:gd name="connsiteY11" fmla="*/ 550957 h 658369"/>
                <a:gd name="connsiteX12" fmla="*/ 159885 w 477527"/>
                <a:gd name="connsiteY12" fmla="*/ 545723 h 658369"/>
                <a:gd name="connsiteX13" fmla="*/ 159885 w 477527"/>
                <a:gd name="connsiteY13" fmla="*/ 513486 h 658369"/>
                <a:gd name="connsiteX14" fmla="*/ 154652 w 477527"/>
                <a:gd name="connsiteY14" fmla="*/ 508252 h 658369"/>
                <a:gd name="connsiteX15" fmla="*/ 205353 w 477527"/>
                <a:gd name="connsiteY15" fmla="*/ 502637 h 658369"/>
                <a:gd name="connsiteX16" fmla="*/ 285595 w 477527"/>
                <a:gd name="connsiteY16" fmla="*/ 502637 h 658369"/>
                <a:gd name="connsiteX17" fmla="*/ 295240 w 477527"/>
                <a:gd name="connsiteY17" fmla="*/ 512281 h 658369"/>
                <a:gd name="connsiteX18" fmla="*/ 285595 w 477527"/>
                <a:gd name="connsiteY18" fmla="*/ 521925 h 658369"/>
                <a:gd name="connsiteX19" fmla="*/ 205353 w 477527"/>
                <a:gd name="connsiteY19" fmla="*/ 521925 h 658369"/>
                <a:gd name="connsiteX20" fmla="*/ 195709 w 477527"/>
                <a:gd name="connsiteY20" fmla="*/ 512281 h 658369"/>
                <a:gd name="connsiteX21" fmla="*/ 205353 w 477527"/>
                <a:gd name="connsiteY21" fmla="*/ 502637 h 658369"/>
                <a:gd name="connsiteX22" fmla="*/ 122414 w 477527"/>
                <a:gd name="connsiteY22" fmla="*/ 488959 h 658369"/>
                <a:gd name="connsiteX23" fmla="*/ 154652 w 477527"/>
                <a:gd name="connsiteY23" fmla="*/ 488959 h 658369"/>
                <a:gd name="connsiteX24" fmla="*/ 179174 w 477527"/>
                <a:gd name="connsiteY24" fmla="*/ 513486 h 658369"/>
                <a:gd name="connsiteX25" fmla="*/ 179174 w 477527"/>
                <a:gd name="connsiteY25" fmla="*/ 545719 h 658369"/>
                <a:gd name="connsiteX26" fmla="*/ 154652 w 477527"/>
                <a:gd name="connsiteY26" fmla="*/ 570246 h 658369"/>
                <a:gd name="connsiteX27" fmla="*/ 122414 w 477527"/>
                <a:gd name="connsiteY27" fmla="*/ 570246 h 658369"/>
                <a:gd name="connsiteX28" fmla="*/ 97892 w 477527"/>
                <a:gd name="connsiteY28" fmla="*/ 545719 h 658369"/>
                <a:gd name="connsiteX29" fmla="*/ 97892 w 477527"/>
                <a:gd name="connsiteY29" fmla="*/ 513486 h 658369"/>
                <a:gd name="connsiteX30" fmla="*/ 122414 w 477527"/>
                <a:gd name="connsiteY30" fmla="*/ 488959 h 658369"/>
                <a:gd name="connsiteX31" fmla="*/ 205353 w 477527"/>
                <a:gd name="connsiteY31" fmla="*/ 444044 h 658369"/>
                <a:gd name="connsiteX32" fmla="*/ 357418 w 477527"/>
                <a:gd name="connsiteY32" fmla="*/ 444044 h 658369"/>
                <a:gd name="connsiteX33" fmla="*/ 367062 w 477527"/>
                <a:gd name="connsiteY33" fmla="*/ 453688 h 658369"/>
                <a:gd name="connsiteX34" fmla="*/ 357418 w 477527"/>
                <a:gd name="connsiteY34" fmla="*/ 463332 h 658369"/>
                <a:gd name="connsiteX35" fmla="*/ 205353 w 477527"/>
                <a:gd name="connsiteY35" fmla="*/ 463332 h 658369"/>
                <a:gd name="connsiteX36" fmla="*/ 195709 w 477527"/>
                <a:gd name="connsiteY36" fmla="*/ 453688 h 658369"/>
                <a:gd name="connsiteX37" fmla="*/ 205353 w 477527"/>
                <a:gd name="connsiteY37" fmla="*/ 444044 h 658369"/>
                <a:gd name="connsiteX38" fmla="*/ 122414 w 477527"/>
                <a:gd name="connsiteY38" fmla="*/ 415011 h 658369"/>
                <a:gd name="connsiteX39" fmla="*/ 117180 w 477527"/>
                <a:gd name="connsiteY39" fmla="*/ 420245 h 658369"/>
                <a:gd name="connsiteX40" fmla="*/ 117180 w 477527"/>
                <a:gd name="connsiteY40" fmla="*/ 452483 h 658369"/>
                <a:gd name="connsiteX41" fmla="*/ 122414 w 477527"/>
                <a:gd name="connsiteY41" fmla="*/ 457716 h 658369"/>
                <a:gd name="connsiteX42" fmla="*/ 154652 w 477527"/>
                <a:gd name="connsiteY42" fmla="*/ 457716 h 658369"/>
                <a:gd name="connsiteX43" fmla="*/ 159885 w 477527"/>
                <a:gd name="connsiteY43" fmla="*/ 452483 h 658369"/>
                <a:gd name="connsiteX44" fmla="*/ 159885 w 477527"/>
                <a:gd name="connsiteY44" fmla="*/ 420245 h 658369"/>
                <a:gd name="connsiteX45" fmla="*/ 154652 w 477527"/>
                <a:gd name="connsiteY45" fmla="*/ 415011 h 658369"/>
                <a:gd name="connsiteX46" fmla="*/ 205353 w 477527"/>
                <a:gd name="connsiteY46" fmla="*/ 409401 h 658369"/>
                <a:gd name="connsiteX47" fmla="*/ 285595 w 477527"/>
                <a:gd name="connsiteY47" fmla="*/ 409401 h 658369"/>
                <a:gd name="connsiteX48" fmla="*/ 295240 w 477527"/>
                <a:gd name="connsiteY48" fmla="*/ 419045 h 658369"/>
                <a:gd name="connsiteX49" fmla="*/ 285595 w 477527"/>
                <a:gd name="connsiteY49" fmla="*/ 428689 h 658369"/>
                <a:gd name="connsiteX50" fmla="*/ 205353 w 477527"/>
                <a:gd name="connsiteY50" fmla="*/ 428689 h 658369"/>
                <a:gd name="connsiteX51" fmla="*/ 195709 w 477527"/>
                <a:gd name="connsiteY51" fmla="*/ 419045 h 658369"/>
                <a:gd name="connsiteX52" fmla="*/ 205353 w 477527"/>
                <a:gd name="connsiteY52" fmla="*/ 409401 h 658369"/>
                <a:gd name="connsiteX53" fmla="*/ 122414 w 477527"/>
                <a:gd name="connsiteY53" fmla="*/ 395723 h 658369"/>
                <a:gd name="connsiteX54" fmla="*/ 154652 w 477527"/>
                <a:gd name="connsiteY54" fmla="*/ 395723 h 658369"/>
                <a:gd name="connsiteX55" fmla="*/ 179174 w 477527"/>
                <a:gd name="connsiteY55" fmla="*/ 420245 h 658369"/>
                <a:gd name="connsiteX56" fmla="*/ 179174 w 477527"/>
                <a:gd name="connsiteY56" fmla="*/ 452483 h 658369"/>
                <a:gd name="connsiteX57" fmla="*/ 154652 w 477527"/>
                <a:gd name="connsiteY57" fmla="*/ 477004 h 658369"/>
                <a:gd name="connsiteX58" fmla="*/ 122414 w 477527"/>
                <a:gd name="connsiteY58" fmla="*/ 477004 h 658369"/>
                <a:gd name="connsiteX59" fmla="*/ 97892 w 477527"/>
                <a:gd name="connsiteY59" fmla="*/ 452483 h 658369"/>
                <a:gd name="connsiteX60" fmla="*/ 97892 w 477527"/>
                <a:gd name="connsiteY60" fmla="*/ 420245 h 658369"/>
                <a:gd name="connsiteX61" fmla="*/ 122414 w 477527"/>
                <a:gd name="connsiteY61" fmla="*/ 395723 h 658369"/>
                <a:gd name="connsiteX62" fmla="*/ 467882 w 477527"/>
                <a:gd name="connsiteY62" fmla="*/ 374651 h 658369"/>
                <a:gd name="connsiteX63" fmla="*/ 477526 w 477527"/>
                <a:gd name="connsiteY63" fmla="*/ 384295 h 658369"/>
                <a:gd name="connsiteX64" fmla="*/ 477526 w 477527"/>
                <a:gd name="connsiteY64" fmla="*/ 612278 h 658369"/>
                <a:gd name="connsiteX65" fmla="*/ 431437 w 477527"/>
                <a:gd name="connsiteY65" fmla="*/ 658369 h 658369"/>
                <a:gd name="connsiteX66" fmla="*/ 261269 w 477527"/>
                <a:gd name="connsiteY66" fmla="*/ 658369 h 658369"/>
                <a:gd name="connsiteX67" fmla="*/ 251625 w 477527"/>
                <a:gd name="connsiteY67" fmla="*/ 648725 h 658369"/>
                <a:gd name="connsiteX68" fmla="*/ 261269 w 477527"/>
                <a:gd name="connsiteY68" fmla="*/ 639081 h 658369"/>
                <a:gd name="connsiteX69" fmla="*/ 431437 w 477527"/>
                <a:gd name="connsiteY69" fmla="*/ 639081 h 658369"/>
                <a:gd name="connsiteX70" fmla="*/ 458238 w 477527"/>
                <a:gd name="connsiteY70" fmla="*/ 612278 h 658369"/>
                <a:gd name="connsiteX71" fmla="*/ 458238 w 477527"/>
                <a:gd name="connsiteY71" fmla="*/ 384295 h 658369"/>
                <a:gd name="connsiteX72" fmla="*/ 467882 w 477527"/>
                <a:gd name="connsiteY72" fmla="*/ 374651 h 658369"/>
                <a:gd name="connsiteX73" fmla="*/ 205353 w 477527"/>
                <a:gd name="connsiteY73" fmla="*/ 350807 h 658369"/>
                <a:gd name="connsiteX74" fmla="*/ 357418 w 477527"/>
                <a:gd name="connsiteY74" fmla="*/ 350807 h 658369"/>
                <a:gd name="connsiteX75" fmla="*/ 367062 w 477527"/>
                <a:gd name="connsiteY75" fmla="*/ 360451 h 658369"/>
                <a:gd name="connsiteX76" fmla="*/ 357418 w 477527"/>
                <a:gd name="connsiteY76" fmla="*/ 370095 h 658369"/>
                <a:gd name="connsiteX77" fmla="*/ 205353 w 477527"/>
                <a:gd name="connsiteY77" fmla="*/ 370095 h 658369"/>
                <a:gd name="connsiteX78" fmla="*/ 195709 w 477527"/>
                <a:gd name="connsiteY78" fmla="*/ 360451 h 658369"/>
                <a:gd name="connsiteX79" fmla="*/ 205353 w 477527"/>
                <a:gd name="connsiteY79" fmla="*/ 350807 h 658369"/>
                <a:gd name="connsiteX80" fmla="*/ 122620 w 477527"/>
                <a:gd name="connsiteY80" fmla="*/ 321775 h 658369"/>
                <a:gd name="connsiteX81" fmla="*/ 117391 w 477527"/>
                <a:gd name="connsiteY81" fmla="*/ 327010 h 658369"/>
                <a:gd name="connsiteX82" fmla="*/ 117391 w 477527"/>
                <a:gd name="connsiteY82" fmla="*/ 359247 h 658369"/>
                <a:gd name="connsiteX83" fmla="*/ 122620 w 477527"/>
                <a:gd name="connsiteY83" fmla="*/ 364480 h 658369"/>
                <a:gd name="connsiteX84" fmla="*/ 154858 w 477527"/>
                <a:gd name="connsiteY84" fmla="*/ 364480 h 658369"/>
                <a:gd name="connsiteX85" fmla="*/ 160091 w 477527"/>
                <a:gd name="connsiteY85" fmla="*/ 359247 h 658369"/>
                <a:gd name="connsiteX86" fmla="*/ 160091 w 477527"/>
                <a:gd name="connsiteY86" fmla="*/ 327010 h 658369"/>
                <a:gd name="connsiteX87" fmla="*/ 154858 w 477527"/>
                <a:gd name="connsiteY87" fmla="*/ 321775 h 658369"/>
                <a:gd name="connsiteX88" fmla="*/ 205353 w 477527"/>
                <a:gd name="connsiteY88" fmla="*/ 316159 h 658369"/>
                <a:gd name="connsiteX89" fmla="*/ 285595 w 477527"/>
                <a:gd name="connsiteY89" fmla="*/ 316159 h 658369"/>
                <a:gd name="connsiteX90" fmla="*/ 295240 w 477527"/>
                <a:gd name="connsiteY90" fmla="*/ 325808 h 658369"/>
                <a:gd name="connsiteX91" fmla="*/ 285595 w 477527"/>
                <a:gd name="connsiteY91" fmla="*/ 335452 h 658369"/>
                <a:gd name="connsiteX92" fmla="*/ 205353 w 477527"/>
                <a:gd name="connsiteY92" fmla="*/ 335452 h 658369"/>
                <a:gd name="connsiteX93" fmla="*/ 195709 w 477527"/>
                <a:gd name="connsiteY93" fmla="*/ 325808 h 658369"/>
                <a:gd name="connsiteX94" fmla="*/ 205353 w 477527"/>
                <a:gd name="connsiteY94" fmla="*/ 316159 h 658369"/>
                <a:gd name="connsiteX95" fmla="*/ 122620 w 477527"/>
                <a:gd name="connsiteY95" fmla="*/ 302487 h 658369"/>
                <a:gd name="connsiteX96" fmla="*/ 154858 w 477527"/>
                <a:gd name="connsiteY96" fmla="*/ 302487 h 658369"/>
                <a:gd name="connsiteX97" fmla="*/ 179379 w 477527"/>
                <a:gd name="connsiteY97" fmla="*/ 327010 h 658369"/>
                <a:gd name="connsiteX98" fmla="*/ 179379 w 477527"/>
                <a:gd name="connsiteY98" fmla="*/ 359247 h 658369"/>
                <a:gd name="connsiteX99" fmla="*/ 154858 w 477527"/>
                <a:gd name="connsiteY99" fmla="*/ 383768 h 658369"/>
                <a:gd name="connsiteX100" fmla="*/ 122620 w 477527"/>
                <a:gd name="connsiteY100" fmla="*/ 383768 h 658369"/>
                <a:gd name="connsiteX101" fmla="*/ 98098 w 477527"/>
                <a:gd name="connsiteY101" fmla="*/ 359247 h 658369"/>
                <a:gd name="connsiteX102" fmla="*/ 98098 w 477527"/>
                <a:gd name="connsiteY102" fmla="*/ 327010 h 658369"/>
                <a:gd name="connsiteX103" fmla="*/ 122620 w 477527"/>
                <a:gd name="connsiteY103" fmla="*/ 302487 h 658369"/>
                <a:gd name="connsiteX104" fmla="*/ 205353 w 477527"/>
                <a:gd name="connsiteY104" fmla="*/ 257572 h 658369"/>
                <a:gd name="connsiteX105" fmla="*/ 357418 w 477527"/>
                <a:gd name="connsiteY105" fmla="*/ 257572 h 658369"/>
                <a:gd name="connsiteX106" fmla="*/ 367062 w 477527"/>
                <a:gd name="connsiteY106" fmla="*/ 267216 h 658369"/>
                <a:gd name="connsiteX107" fmla="*/ 357418 w 477527"/>
                <a:gd name="connsiteY107" fmla="*/ 276860 h 658369"/>
                <a:gd name="connsiteX108" fmla="*/ 205353 w 477527"/>
                <a:gd name="connsiteY108" fmla="*/ 276860 h 658369"/>
                <a:gd name="connsiteX109" fmla="*/ 195709 w 477527"/>
                <a:gd name="connsiteY109" fmla="*/ 267216 h 658369"/>
                <a:gd name="connsiteX110" fmla="*/ 205353 w 477527"/>
                <a:gd name="connsiteY110" fmla="*/ 257572 h 658369"/>
                <a:gd name="connsiteX111" fmla="*/ 122620 w 477527"/>
                <a:gd name="connsiteY111" fmla="*/ 228538 h 658369"/>
                <a:gd name="connsiteX112" fmla="*/ 117391 w 477527"/>
                <a:gd name="connsiteY112" fmla="*/ 233773 h 658369"/>
                <a:gd name="connsiteX113" fmla="*/ 117391 w 477527"/>
                <a:gd name="connsiteY113" fmla="*/ 266010 h 658369"/>
                <a:gd name="connsiteX114" fmla="*/ 122620 w 477527"/>
                <a:gd name="connsiteY114" fmla="*/ 271243 h 658369"/>
                <a:gd name="connsiteX115" fmla="*/ 154858 w 477527"/>
                <a:gd name="connsiteY115" fmla="*/ 271243 h 658369"/>
                <a:gd name="connsiteX116" fmla="*/ 160091 w 477527"/>
                <a:gd name="connsiteY116" fmla="*/ 266010 h 658369"/>
                <a:gd name="connsiteX117" fmla="*/ 160091 w 477527"/>
                <a:gd name="connsiteY117" fmla="*/ 253759 h 658369"/>
                <a:gd name="connsiteX118" fmla="*/ 148613 w 477527"/>
                <a:gd name="connsiteY118" fmla="*/ 264985 h 658369"/>
                <a:gd name="connsiteX119" fmla="*/ 134876 w 477527"/>
                <a:gd name="connsiteY119" fmla="*/ 264729 h 658369"/>
                <a:gd name="connsiteX120" fmla="*/ 122062 w 477527"/>
                <a:gd name="connsiteY120" fmla="*/ 251233 h 658369"/>
                <a:gd name="connsiteX121" fmla="*/ 122414 w 477527"/>
                <a:gd name="connsiteY121" fmla="*/ 237595 h 658369"/>
                <a:gd name="connsiteX122" fmla="*/ 136052 w 477527"/>
                <a:gd name="connsiteY122" fmla="*/ 237952 h 658369"/>
                <a:gd name="connsiteX123" fmla="*/ 142124 w 477527"/>
                <a:gd name="connsiteY123" fmla="*/ 244350 h 658369"/>
                <a:gd name="connsiteX124" fmla="*/ 157504 w 477527"/>
                <a:gd name="connsiteY124" fmla="*/ 229307 h 658369"/>
                <a:gd name="connsiteX125" fmla="*/ 154858 w 477527"/>
                <a:gd name="connsiteY125" fmla="*/ 228538 h 658369"/>
                <a:gd name="connsiteX126" fmla="*/ 205353 w 477527"/>
                <a:gd name="connsiteY126" fmla="*/ 222923 h 658369"/>
                <a:gd name="connsiteX127" fmla="*/ 285595 w 477527"/>
                <a:gd name="connsiteY127" fmla="*/ 222923 h 658369"/>
                <a:gd name="connsiteX128" fmla="*/ 295240 w 477527"/>
                <a:gd name="connsiteY128" fmla="*/ 232567 h 658369"/>
                <a:gd name="connsiteX129" fmla="*/ 285595 w 477527"/>
                <a:gd name="connsiteY129" fmla="*/ 242216 h 658369"/>
                <a:gd name="connsiteX130" fmla="*/ 205353 w 477527"/>
                <a:gd name="connsiteY130" fmla="*/ 242216 h 658369"/>
                <a:gd name="connsiteX131" fmla="*/ 195709 w 477527"/>
                <a:gd name="connsiteY131" fmla="*/ 232567 h 658369"/>
                <a:gd name="connsiteX132" fmla="*/ 205353 w 477527"/>
                <a:gd name="connsiteY132" fmla="*/ 222923 h 658369"/>
                <a:gd name="connsiteX133" fmla="*/ 122620 w 477527"/>
                <a:gd name="connsiteY133" fmla="*/ 209250 h 658369"/>
                <a:gd name="connsiteX134" fmla="*/ 154858 w 477527"/>
                <a:gd name="connsiteY134" fmla="*/ 209250 h 658369"/>
                <a:gd name="connsiteX135" fmla="*/ 171398 w 477527"/>
                <a:gd name="connsiteY135" fmla="*/ 215720 h 658369"/>
                <a:gd name="connsiteX136" fmla="*/ 171624 w 477527"/>
                <a:gd name="connsiteY136" fmla="*/ 215494 h 658369"/>
                <a:gd name="connsiteX137" fmla="*/ 185266 w 477527"/>
                <a:gd name="connsiteY137" fmla="*/ 215645 h 658369"/>
                <a:gd name="connsiteX138" fmla="*/ 185116 w 477527"/>
                <a:gd name="connsiteY138" fmla="*/ 229283 h 658369"/>
                <a:gd name="connsiteX139" fmla="*/ 179379 w 477527"/>
                <a:gd name="connsiteY139" fmla="*/ 234893 h 658369"/>
                <a:gd name="connsiteX140" fmla="*/ 179379 w 477527"/>
                <a:gd name="connsiteY140" fmla="*/ 266010 h 658369"/>
                <a:gd name="connsiteX141" fmla="*/ 154858 w 477527"/>
                <a:gd name="connsiteY141" fmla="*/ 290531 h 658369"/>
                <a:gd name="connsiteX142" fmla="*/ 122620 w 477527"/>
                <a:gd name="connsiteY142" fmla="*/ 290531 h 658369"/>
                <a:gd name="connsiteX143" fmla="*/ 98098 w 477527"/>
                <a:gd name="connsiteY143" fmla="*/ 266010 h 658369"/>
                <a:gd name="connsiteX144" fmla="*/ 98098 w 477527"/>
                <a:gd name="connsiteY144" fmla="*/ 233773 h 658369"/>
                <a:gd name="connsiteX145" fmla="*/ 122620 w 477527"/>
                <a:gd name="connsiteY145" fmla="*/ 209250 h 658369"/>
                <a:gd name="connsiteX146" fmla="*/ 191932 w 477527"/>
                <a:gd name="connsiteY146" fmla="*/ 164557 h 658369"/>
                <a:gd name="connsiteX147" fmla="*/ 285595 w 477527"/>
                <a:gd name="connsiteY147" fmla="*/ 164557 h 658369"/>
                <a:gd name="connsiteX148" fmla="*/ 295239 w 477527"/>
                <a:gd name="connsiteY148" fmla="*/ 174201 h 658369"/>
                <a:gd name="connsiteX149" fmla="*/ 285595 w 477527"/>
                <a:gd name="connsiteY149" fmla="*/ 183845 h 658369"/>
                <a:gd name="connsiteX150" fmla="*/ 191932 w 477527"/>
                <a:gd name="connsiteY150" fmla="*/ 183845 h 658369"/>
                <a:gd name="connsiteX151" fmla="*/ 182288 w 477527"/>
                <a:gd name="connsiteY151" fmla="*/ 174201 h 658369"/>
                <a:gd name="connsiteX152" fmla="*/ 191932 w 477527"/>
                <a:gd name="connsiteY152" fmla="*/ 164557 h 658369"/>
                <a:gd name="connsiteX153" fmla="*/ 59783 w 477527"/>
                <a:gd name="connsiteY153" fmla="*/ 122525 h 658369"/>
                <a:gd name="connsiteX154" fmla="*/ 59783 w 477527"/>
                <a:gd name="connsiteY154" fmla="*/ 598585 h 658369"/>
                <a:gd name="connsiteX155" fmla="*/ 417744 w 477527"/>
                <a:gd name="connsiteY155" fmla="*/ 598585 h 658369"/>
                <a:gd name="connsiteX156" fmla="*/ 417744 w 477527"/>
                <a:gd name="connsiteY156" fmla="*/ 122525 h 658369"/>
                <a:gd name="connsiteX157" fmla="*/ 334128 w 477527"/>
                <a:gd name="connsiteY157" fmla="*/ 122525 h 658369"/>
                <a:gd name="connsiteX158" fmla="*/ 314603 w 477527"/>
                <a:gd name="connsiteY158" fmla="*/ 138748 h 658369"/>
                <a:gd name="connsiteX159" fmla="*/ 162924 w 477527"/>
                <a:gd name="connsiteY159" fmla="*/ 138748 h 658369"/>
                <a:gd name="connsiteX160" fmla="*/ 143401 w 477527"/>
                <a:gd name="connsiteY160" fmla="*/ 122525 h 658369"/>
                <a:gd name="connsiteX161" fmla="*/ 191932 w 477527"/>
                <a:gd name="connsiteY161" fmla="*/ 86053 h 658369"/>
                <a:gd name="connsiteX162" fmla="*/ 285595 w 477527"/>
                <a:gd name="connsiteY162" fmla="*/ 86053 h 658369"/>
                <a:gd name="connsiteX163" fmla="*/ 295239 w 477527"/>
                <a:gd name="connsiteY163" fmla="*/ 95697 h 658369"/>
                <a:gd name="connsiteX164" fmla="*/ 285595 w 477527"/>
                <a:gd name="connsiteY164" fmla="*/ 105341 h 658369"/>
                <a:gd name="connsiteX165" fmla="*/ 191932 w 477527"/>
                <a:gd name="connsiteY165" fmla="*/ 105341 h 658369"/>
                <a:gd name="connsiteX166" fmla="*/ 182288 w 477527"/>
                <a:gd name="connsiteY166" fmla="*/ 95697 h 658369"/>
                <a:gd name="connsiteX167" fmla="*/ 191932 w 477527"/>
                <a:gd name="connsiteY167" fmla="*/ 86053 h 658369"/>
                <a:gd name="connsiteX168" fmla="*/ 162924 w 477527"/>
                <a:gd name="connsiteY168" fmla="*/ 71934 h 658369"/>
                <a:gd name="connsiteX169" fmla="*/ 162357 w 477527"/>
                <a:gd name="connsiteY169" fmla="*/ 72496 h 658369"/>
                <a:gd name="connsiteX170" fmla="*/ 162357 w 477527"/>
                <a:gd name="connsiteY170" fmla="*/ 72637 h 658369"/>
                <a:gd name="connsiteX171" fmla="*/ 162362 w 477527"/>
                <a:gd name="connsiteY171" fmla="*/ 72707 h 658369"/>
                <a:gd name="connsiteX172" fmla="*/ 162357 w 477527"/>
                <a:gd name="connsiteY172" fmla="*/ 72732 h 658369"/>
                <a:gd name="connsiteX173" fmla="*/ 162357 w 477527"/>
                <a:gd name="connsiteY173" fmla="*/ 118893 h 658369"/>
                <a:gd name="connsiteX174" fmla="*/ 162924 w 477527"/>
                <a:gd name="connsiteY174" fmla="*/ 119461 h 658369"/>
                <a:gd name="connsiteX175" fmla="*/ 314608 w 477527"/>
                <a:gd name="connsiteY175" fmla="*/ 119461 h 658369"/>
                <a:gd name="connsiteX176" fmla="*/ 315172 w 477527"/>
                <a:gd name="connsiteY176" fmla="*/ 118893 h 658369"/>
                <a:gd name="connsiteX177" fmla="*/ 315172 w 477527"/>
                <a:gd name="connsiteY177" fmla="*/ 72687 h 658369"/>
                <a:gd name="connsiteX178" fmla="*/ 315166 w 477527"/>
                <a:gd name="connsiteY178" fmla="*/ 72481 h 658369"/>
                <a:gd name="connsiteX179" fmla="*/ 314603 w 477527"/>
                <a:gd name="connsiteY179" fmla="*/ 71934 h 658369"/>
                <a:gd name="connsiteX180" fmla="*/ 238766 w 477527"/>
                <a:gd name="connsiteY180" fmla="*/ 19288 h 658369"/>
                <a:gd name="connsiteX181" fmla="*/ 215003 w 477527"/>
                <a:gd name="connsiteY181" fmla="*/ 43052 h 658369"/>
                <a:gd name="connsiteX182" fmla="*/ 215003 w 477527"/>
                <a:gd name="connsiteY182" fmla="*/ 52645 h 658369"/>
                <a:gd name="connsiteX183" fmla="*/ 262525 w 477527"/>
                <a:gd name="connsiteY183" fmla="*/ 52645 h 658369"/>
                <a:gd name="connsiteX184" fmla="*/ 262525 w 477527"/>
                <a:gd name="connsiteY184" fmla="*/ 43052 h 658369"/>
                <a:gd name="connsiteX185" fmla="*/ 238766 w 477527"/>
                <a:gd name="connsiteY185" fmla="*/ 19288 h 658369"/>
                <a:gd name="connsiteX186" fmla="*/ 238766 w 477527"/>
                <a:gd name="connsiteY186" fmla="*/ 0 h 658369"/>
                <a:gd name="connsiteX187" fmla="*/ 281818 w 477527"/>
                <a:gd name="connsiteY187" fmla="*/ 43052 h 658369"/>
                <a:gd name="connsiteX188" fmla="*/ 281818 w 477527"/>
                <a:gd name="connsiteY188" fmla="*/ 52640 h 658369"/>
                <a:gd name="connsiteX189" fmla="*/ 314603 w 477527"/>
                <a:gd name="connsiteY189" fmla="*/ 52640 h 658369"/>
                <a:gd name="connsiteX190" fmla="*/ 331878 w 477527"/>
                <a:gd name="connsiteY190" fmla="*/ 62742 h 658369"/>
                <a:gd name="connsiteX191" fmla="*/ 431438 w 477527"/>
                <a:gd name="connsiteY191" fmla="*/ 62742 h 658369"/>
                <a:gd name="connsiteX192" fmla="*/ 477527 w 477527"/>
                <a:gd name="connsiteY192" fmla="*/ 108832 h 658369"/>
                <a:gd name="connsiteX193" fmla="*/ 477527 w 477527"/>
                <a:gd name="connsiteY193" fmla="*/ 339285 h 658369"/>
                <a:gd name="connsiteX194" fmla="*/ 467883 w 477527"/>
                <a:gd name="connsiteY194" fmla="*/ 348934 h 658369"/>
                <a:gd name="connsiteX195" fmla="*/ 458239 w 477527"/>
                <a:gd name="connsiteY195" fmla="*/ 339285 h 658369"/>
                <a:gd name="connsiteX196" fmla="*/ 458239 w 477527"/>
                <a:gd name="connsiteY196" fmla="*/ 108832 h 658369"/>
                <a:gd name="connsiteX197" fmla="*/ 431438 w 477527"/>
                <a:gd name="connsiteY197" fmla="*/ 82030 h 658369"/>
                <a:gd name="connsiteX198" fmla="*/ 334460 w 477527"/>
                <a:gd name="connsiteY198" fmla="*/ 82030 h 658369"/>
                <a:gd name="connsiteX199" fmla="*/ 334460 w 477527"/>
                <a:gd name="connsiteY199" fmla="*/ 103237 h 658369"/>
                <a:gd name="connsiteX200" fmla="*/ 424144 w 477527"/>
                <a:gd name="connsiteY200" fmla="*/ 103237 h 658369"/>
                <a:gd name="connsiteX201" fmla="*/ 437033 w 477527"/>
                <a:gd name="connsiteY201" fmla="*/ 116121 h 658369"/>
                <a:gd name="connsiteX202" fmla="*/ 437033 w 477527"/>
                <a:gd name="connsiteY202" fmla="*/ 604989 h 658369"/>
                <a:gd name="connsiteX203" fmla="*/ 424144 w 477527"/>
                <a:gd name="connsiteY203" fmla="*/ 617873 h 658369"/>
                <a:gd name="connsiteX204" fmla="*/ 53384 w 477527"/>
                <a:gd name="connsiteY204" fmla="*/ 617873 h 658369"/>
                <a:gd name="connsiteX205" fmla="*/ 40495 w 477527"/>
                <a:gd name="connsiteY205" fmla="*/ 604989 h 658369"/>
                <a:gd name="connsiteX206" fmla="*/ 40495 w 477527"/>
                <a:gd name="connsiteY206" fmla="*/ 116121 h 658369"/>
                <a:gd name="connsiteX207" fmla="*/ 53384 w 477527"/>
                <a:gd name="connsiteY207" fmla="*/ 103237 h 658369"/>
                <a:gd name="connsiteX208" fmla="*/ 143069 w 477527"/>
                <a:gd name="connsiteY208" fmla="*/ 103237 h 658369"/>
                <a:gd name="connsiteX209" fmla="*/ 143069 w 477527"/>
                <a:gd name="connsiteY209" fmla="*/ 82030 h 658369"/>
                <a:gd name="connsiteX210" fmla="*/ 46091 w 477527"/>
                <a:gd name="connsiteY210" fmla="*/ 82030 h 658369"/>
                <a:gd name="connsiteX211" fmla="*/ 19288 w 477527"/>
                <a:gd name="connsiteY211" fmla="*/ 108832 h 658369"/>
                <a:gd name="connsiteX212" fmla="*/ 19288 w 477527"/>
                <a:gd name="connsiteY212" fmla="*/ 612277 h 658369"/>
                <a:gd name="connsiteX213" fmla="*/ 46091 w 477527"/>
                <a:gd name="connsiteY213" fmla="*/ 639080 h 658369"/>
                <a:gd name="connsiteX214" fmla="*/ 216259 w 477527"/>
                <a:gd name="connsiteY214" fmla="*/ 639080 h 658369"/>
                <a:gd name="connsiteX215" fmla="*/ 225903 w 477527"/>
                <a:gd name="connsiteY215" fmla="*/ 648724 h 658369"/>
                <a:gd name="connsiteX216" fmla="*/ 216259 w 477527"/>
                <a:gd name="connsiteY216" fmla="*/ 658368 h 658369"/>
                <a:gd name="connsiteX217" fmla="*/ 46091 w 477527"/>
                <a:gd name="connsiteY217" fmla="*/ 658368 h 658369"/>
                <a:gd name="connsiteX218" fmla="*/ 0 w 477527"/>
                <a:gd name="connsiteY218" fmla="*/ 612277 h 658369"/>
                <a:gd name="connsiteX219" fmla="*/ 0 w 477527"/>
                <a:gd name="connsiteY219" fmla="*/ 108832 h 658369"/>
                <a:gd name="connsiteX220" fmla="*/ 46091 w 477527"/>
                <a:gd name="connsiteY220" fmla="*/ 62742 h 658369"/>
                <a:gd name="connsiteX221" fmla="*/ 145651 w 477527"/>
                <a:gd name="connsiteY221" fmla="*/ 62742 h 658369"/>
                <a:gd name="connsiteX222" fmla="*/ 162924 w 477527"/>
                <a:gd name="connsiteY222" fmla="*/ 52645 h 658369"/>
                <a:gd name="connsiteX223" fmla="*/ 195710 w 477527"/>
                <a:gd name="connsiteY223" fmla="*/ 52645 h 658369"/>
                <a:gd name="connsiteX224" fmla="*/ 195710 w 477527"/>
                <a:gd name="connsiteY224" fmla="*/ 43052 h 658369"/>
                <a:gd name="connsiteX225" fmla="*/ 238766 w 477527"/>
                <a:gd name="connsiteY225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477527" h="658369">
                  <a:moveTo>
                    <a:pt x="205353" y="537280"/>
                  </a:moveTo>
                  <a:lnTo>
                    <a:pt x="357418" y="537280"/>
                  </a:lnTo>
                  <a:cubicBezTo>
                    <a:pt x="362743" y="537280"/>
                    <a:pt x="367062" y="541599"/>
                    <a:pt x="367062" y="546924"/>
                  </a:cubicBezTo>
                  <a:cubicBezTo>
                    <a:pt x="367062" y="552254"/>
                    <a:pt x="362748" y="556568"/>
                    <a:pt x="357418" y="556568"/>
                  </a:cubicBezTo>
                  <a:lnTo>
                    <a:pt x="205353" y="556568"/>
                  </a:lnTo>
                  <a:cubicBezTo>
                    <a:pt x="200030" y="556568"/>
                    <a:pt x="195709" y="552254"/>
                    <a:pt x="195709" y="546924"/>
                  </a:cubicBezTo>
                  <a:cubicBezTo>
                    <a:pt x="195709" y="541599"/>
                    <a:pt x="200030" y="537280"/>
                    <a:pt x="205353" y="537280"/>
                  </a:cubicBezTo>
                  <a:close/>
                  <a:moveTo>
                    <a:pt x="122414" y="508252"/>
                  </a:moveTo>
                  <a:cubicBezTo>
                    <a:pt x="119576" y="508252"/>
                    <a:pt x="117180" y="510648"/>
                    <a:pt x="117180" y="513486"/>
                  </a:cubicBezTo>
                  <a:lnTo>
                    <a:pt x="117180" y="545723"/>
                  </a:lnTo>
                  <a:cubicBezTo>
                    <a:pt x="117180" y="548557"/>
                    <a:pt x="119576" y="550957"/>
                    <a:pt x="122414" y="550957"/>
                  </a:cubicBezTo>
                  <a:lnTo>
                    <a:pt x="154652" y="550957"/>
                  </a:lnTo>
                  <a:cubicBezTo>
                    <a:pt x="157490" y="550957"/>
                    <a:pt x="159885" y="548557"/>
                    <a:pt x="159885" y="545723"/>
                  </a:cubicBezTo>
                  <a:lnTo>
                    <a:pt x="159885" y="513486"/>
                  </a:lnTo>
                  <a:cubicBezTo>
                    <a:pt x="159885" y="510648"/>
                    <a:pt x="157490" y="508252"/>
                    <a:pt x="154652" y="508252"/>
                  </a:cubicBezTo>
                  <a:close/>
                  <a:moveTo>
                    <a:pt x="205353" y="502637"/>
                  </a:moveTo>
                  <a:lnTo>
                    <a:pt x="285595" y="502637"/>
                  </a:lnTo>
                  <a:cubicBezTo>
                    <a:pt x="290924" y="502637"/>
                    <a:pt x="295240" y="506951"/>
                    <a:pt x="295240" y="512281"/>
                  </a:cubicBezTo>
                  <a:cubicBezTo>
                    <a:pt x="295240" y="517605"/>
                    <a:pt x="290924" y="521925"/>
                    <a:pt x="285595" y="521925"/>
                  </a:cubicBezTo>
                  <a:lnTo>
                    <a:pt x="205353" y="521925"/>
                  </a:lnTo>
                  <a:cubicBezTo>
                    <a:pt x="200030" y="521925"/>
                    <a:pt x="195709" y="517605"/>
                    <a:pt x="195709" y="512281"/>
                  </a:cubicBezTo>
                  <a:cubicBezTo>
                    <a:pt x="195709" y="506951"/>
                    <a:pt x="200030" y="502637"/>
                    <a:pt x="205353" y="502637"/>
                  </a:cubicBezTo>
                  <a:close/>
                  <a:moveTo>
                    <a:pt x="122414" y="488959"/>
                  </a:moveTo>
                  <a:lnTo>
                    <a:pt x="154652" y="488959"/>
                  </a:lnTo>
                  <a:cubicBezTo>
                    <a:pt x="168173" y="488959"/>
                    <a:pt x="179174" y="499960"/>
                    <a:pt x="179174" y="513486"/>
                  </a:cubicBezTo>
                  <a:lnTo>
                    <a:pt x="179174" y="545719"/>
                  </a:lnTo>
                  <a:cubicBezTo>
                    <a:pt x="179174" y="559240"/>
                    <a:pt x="168173" y="570246"/>
                    <a:pt x="154652" y="570246"/>
                  </a:cubicBezTo>
                  <a:lnTo>
                    <a:pt x="122414" y="570246"/>
                  </a:lnTo>
                  <a:cubicBezTo>
                    <a:pt x="108892" y="570246"/>
                    <a:pt x="97892" y="559240"/>
                    <a:pt x="97892" y="545719"/>
                  </a:cubicBezTo>
                  <a:lnTo>
                    <a:pt x="97892" y="513486"/>
                  </a:lnTo>
                  <a:cubicBezTo>
                    <a:pt x="97892" y="499960"/>
                    <a:pt x="108892" y="488959"/>
                    <a:pt x="122414" y="488959"/>
                  </a:cubicBezTo>
                  <a:close/>
                  <a:moveTo>
                    <a:pt x="205353" y="444044"/>
                  </a:moveTo>
                  <a:lnTo>
                    <a:pt x="357418" y="444044"/>
                  </a:lnTo>
                  <a:cubicBezTo>
                    <a:pt x="362743" y="444044"/>
                    <a:pt x="367062" y="448364"/>
                    <a:pt x="367062" y="453688"/>
                  </a:cubicBezTo>
                  <a:cubicBezTo>
                    <a:pt x="367062" y="459013"/>
                    <a:pt x="362748" y="463332"/>
                    <a:pt x="357418" y="463332"/>
                  </a:cubicBezTo>
                  <a:lnTo>
                    <a:pt x="205353" y="463332"/>
                  </a:lnTo>
                  <a:cubicBezTo>
                    <a:pt x="200030" y="463332"/>
                    <a:pt x="195709" y="459013"/>
                    <a:pt x="195709" y="453688"/>
                  </a:cubicBezTo>
                  <a:cubicBezTo>
                    <a:pt x="195709" y="448364"/>
                    <a:pt x="200030" y="444044"/>
                    <a:pt x="205353" y="444044"/>
                  </a:cubicBezTo>
                  <a:close/>
                  <a:moveTo>
                    <a:pt x="122414" y="415011"/>
                  </a:moveTo>
                  <a:cubicBezTo>
                    <a:pt x="119576" y="415011"/>
                    <a:pt x="117180" y="417412"/>
                    <a:pt x="117180" y="420245"/>
                  </a:cubicBezTo>
                  <a:lnTo>
                    <a:pt x="117180" y="452483"/>
                  </a:lnTo>
                  <a:cubicBezTo>
                    <a:pt x="117180" y="455321"/>
                    <a:pt x="119576" y="457716"/>
                    <a:pt x="122414" y="457716"/>
                  </a:cubicBezTo>
                  <a:lnTo>
                    <a:pt x="154652" y="457716"/>
                  </a:lnTo>
                  <a:cubicBezTo>
                    <a:pt x="157490" y="457716"/>
                    <a:pt x="159885" y="455321"/>
                    <a:pt x="159885" y="452483"/>
                  </a:cubicBezTo>
                  <a:lnTo>
                    <a:pt x="159885" y="420245"/>
                  </a:lnTo>
                  <a:cubicBezTo>
                    <a:pt x="159885" y="417412"/>
                    <a:pt x="157490" y="415011"/>
                    <a:pt x="154652" y="415011"/>
                  </a:cubicBezTo>
                  <a:close/>
                  <a:moveTo>
                    <a:pt x="205353" y="409401"/>
                  </a:moveTo>
                  <a:lnTo>
                    <a:pt x="285595" y="409401"/>
                  </a:lnTo>
                  <a:cubicBezTo>
                    <a:pt x="290924" y="409401"/>
                    <a:pt x="295240" y="413715"/>
                    <a:pt x="295240" y="419045"/>
                  </a:cubicBezTo>
                  <a:cubicBezTo>
                    <a:pt x="295240" y="424369"/>
                    <a:pt x="290924" y="428689"/>
                    <a:pt x="285595" y="428689"/>
                  </a:cubicBezTo>
                  <a:lnTo>
                    <a:pt x="205353" y="428689"/>
                  </a:lnTo>
                  <a:cubicBezTo>
                    <a:pt x="200030" y="428689"/>
                    <a:pt x="195709" y="424369"/>
                    <a:pt x="195709" y="419045"/>
                  </a:cubicBezTo>
                  <a:cubicBezTo>
                    <a:pt x="195709" y="413715"/>
                    <a:pt x="200030" y="409401"/>
                    <a:pt x="205353" y="409401"/>
                  </a:cubicBezTo>
                  <a:close/>
                  <a:moveTo>
                    <a:pt x="122414" y="395723"/>
                  </a:moveTo>
                  <a:lnTo>
                    <a:pt x="154652" y="395723"/>
                  </a:lnTo>
                  <a:cubicBezTo>
                    <a:pt x="168173" y="395723"/>
                    <a:pt x="179174" y="406724"/>
                    <a:pt x="179174" y="420245"/>
                  </a:cubicBezTo>
                  <a:lnTo>
                    <a:pt x="179174" y="452483"/>
                  </a:lnTo>
                  <a:cubicBezTo>
                    <a:pt x="179174" y="466004"/>
                    <a:pt x="168173" y="477004"/>
                    <a:pt x="154652" y="477004"/>
                  </a:cubicBezTo>
                  <a:lnTo>
                    <a:pt x="122414" y="477004"/>
                  </a:lnTo>
                  <a:cubicBezTo>
                    <a:pt x="108892" y="477004"/>
                    <a:pt x="97892" y="466004"/>
                    <a:pt x="97892" y="452483"/>
                  </a:cubicBezTo>
                  <a:lnTo>
                    <a:pt x="97892" y="420245"/>
                  </a:lnTo>
                  <a:cubicBezTo>
                    <a:pt x="97892" y="406724"/>
                    <a:pt x="108892" y="395723"/>
                    <a:pt x="122414" y="395723"/>
                  </a:cubicBezTo>
                  <a:close/>
                  <a:moveTo>
                    <a:pt x="467882" y="374651"/>
                  </a:moveTo>
                  <a:cubicBezTo>
                    <a:pt x="473207" y="374651"/>
                    <a:pt x="477526" y="378971"/>
                    <a:pt x="477526" y="384295"/>
                  </a:cubicBezTo>
                  <a:lnTo>
                    <a:pt x="477526" y="612278"/>
                  </a:lnTo>
                  <a:cubicBezTo>
                    <a:pt x="477526" y="637694"/>
                    <a:pt x="456852" y="658369"/>
                    <a:pt x="431437" y="658369"/>
                  </a:cubicBezTo>
                  <a:lnTo>
                    <a:pt x="261269" y="658369"/>
                  </a:lnTo>
                  <a:cubicBezTo>
                    <a:pt x="255939" y="658369"/>
                    <a:pt x="251625" y="654049"/>
                    <a:pt x="251625" y="648725"/>
                  </a:cubicBezTo>
                  <a:cubicBezTo>
                    <a:pt x="251625" y="643395"/>
                    <a:pt x="255939" y="639081"/>
                    <a:pt x="261269" y="639081"/>
                  </a:cubicBezTo>
                  <a:lnTo>
                    <a:pt x="431437" y="639081"/>
                  </a:lnTo>
                  <a:cubicBezTo>
                    <a:pt x="446214" y="639081"/>
                    <a:pt x="458238" y="627055"/>
                    <a:pt x="458238" y="612278"/>
                  </a:cubicBezTo>
                  <a:lnTo>
                    <a:pt x="458238" y="384295"/>
                  </a:lnTo>
                  <a:cubicBezTo>
                    <a:pt x="458238" y="378971"/>
                    <a:pt x="462553" y="374651"/>
                    <a:pt x="467882" y="374651"/>
                  </a:cubicBezTo>
                  <a:close/>
                  <a:moveTo>
                    <a:pt x="205353" y="350807"/>
                  </a:moveTo>
                  <a:lnTo>
                    <a:pt x="357418" y="350807"/>
                  </a:lnTo>
                  <a:cubicBezTo>
                    <a:pt x="362743" y="350807"/>
                    <a:pt x="367062" y="355122"/>
                    <a:pt x="367062" y="360451"/>
                  </a:cubicBezTo>
                  <a:cubicBezTo>
                    <a:pt x="367062" y="365776"/>
                    <a:pt x="362748" y="370095"/>
                    <a:pt x="357418" y="370095"/>
                  </a:cubicBezTo>
                  <a:lnTo>
                    <a:pt x="205353" y="370095"/>
                  </a:lnTo>
                  <a:cubicBezTo>
                    <a:pt x="200030" y="370095"/>
                    <a:pt x="195709" y="365776"/>
                    <a:pt x="195709" y="360451"/>
                  </a:cubicBezTo>
                  <a:cubicBezTo>
                    <a:pt x="195709" y="355122"/>
                    <a:pt x="200030" y="350807"/>
                    <a:pt x="205353" y="350807"/>
                  </a:cubicBezTo>
                  <a:close/>
                  <a:moveTo>
                    <a:pt x="122620" y="321775"/>
                  </a:moveTo>
                  <a:cubicBezTo>
                    <a:pt x="119787" y="321775"/>
                    <a:pt x="117391" y="324172"/>
                    <a:pt x="117391" y="327010"/>
                  </a:cubicBezTo>
                  <a:lnTo>
                    <a:pt x="117391" y="359247"/>
                  </a:lnTo>
                  <a:cubicBezTo>
                    <a:pt x="117391" y="362085"/>
                    <a:pt x="119787" y="364480"/>
                    <a:pt x="122620" y="364480"/>
                  </a:cubicBezTo>
                  <a:lnTo>
                    <a:pt x="154858" y="364480"/>
                  </a:lnTo>
                  <a:cubicBezTo>
                    <a:pt x="157696" y="364480"/>
                    <a:pt x="160091" y="362085"/>
                    <a:pt x="160091" y="359247"/>
                  </a:cubicBezTo>
                  <a:lnTo>
                    <a:pt x="160091" y="327010"/>
                  </a:lnTo>
                  <a:cubicBezTo>
                    <a:pt x="160091" y="324172"/>
                    <a:pt x="157696" y="321775"/>
                    <a:pt x="154858" y="321775"/>
                  </a:cubicBezTo>
                  <a:close/>
                  <a:moveTo>
                    <a:pt x="205353" y="316159"/>
                  </a:moveTo>
                  <a:lnTo>
                    <a:pt x="285595" y="316159"/>
                  </a:lnTo>
                  <a:cubicBezTo>
                    <a:pt x="290924" y="316159"/>
                    <a:pt x="295240" y="320478"/>
                    <a:pt x="295240" y="325808"/>
                  </a:cubicBezTo>
                  <a:cubicBezTo>
                    <a:pt x="295240" y="331133"/>
                    <a:pt x="290924" y="335452"/>
                    <a:pt x="285595" y="335452"/>
                  </a:cubicBezTo>
                  <a:lnTo>
                    <a:pt x="205353" y="335452"/>
                  </a:lnTo>
                  <a:cubicBezTo>
                    <a:pt x="200030" y="335452"/>
                    <a:pt x="195709" y="331133"/>
                    <a:pt x="195709" y="325808"/>
                  </a:cubicBezTo>
                  <a:cubicBezTo>
                    <a:pt x="195709" y="320478"/>
                    <a:pt x="200030" y="316159"/>
                    <a:pt x="205353" y="316159"/>
                  </a:cubicBezTo>
                  <a:close/>
                  <a:moveTo>
                    <a:pt x="122620" y="302487"/>
                  </a:moveTo>
                  <a:lnTo>
                    <a:pt x="154858" y="302487"/>
                  </a:lnTo>
                  <a:cubicBezTo>
                    <a:pt x="168379" y="302487"/>
                    <a:pt x="179379" y="313488"/>
                    <a:pt x="179379" y="327010"/>
                  </a:cubicBezTo>
                  <a:lnTo>
                    <a:pt x="179379" y="359247"/>
                  </a:lnTo>
                  <a:cubicBezTo>
                    <a:pt x="179379" y="372769"/>
                    <a:pt x="168379" y="383768"/>
                    <a:pt x="154858" y="383768"/>
                  </a:cubicBezTo>
                  <a:lnTo>
                    <a:pt x="122620" y="383768"/>
                  </a:lnTo>
                  <a:cubicBezTo>
                    <a:pt x="109098" y="383768"/>
                    <a:pt x="98098" y="372769"/>
                    <a:pt x="98098" y="359247"/>
                  </a:cubicBezTo>
                  <a:lnTo>
                    <a:pt x="98098" y="327010"/>
                  </a:lnTo>
                  <a:cubicBezTo>
                    <a:pt x="98098" y="313488"/>
                    <a:pt x="109098" y="302487"/>
                    <a:pt x="122620" y="302487"/>
                  </a:cubicBezTo>
                  <a:close/>
                  <a:moveTo>
                    <a:pt x="205353" y="257572"/>
                  </a:moveTo>
                  <a:lnTo>
                    <a:pt x="357418" y="257572"/>
                  </a:lnTo>
                  <a:cubicBezTo>
                    <a:pt x="362748" y="257572"/>
                    <a:pt x="367062" y="261886"/>
                    <a:pt x="367062" y="267216"/>
                  </a:cubicBezTo>
                  <a:cubicBezTo>
                    <a:pt x="367062" y="272540"/>
                    <a:pt x="362748" y="276860"/>
                    <a:pt x="357418" y="276860"/>
                  </a:cubicBezTo>
                  <a:lnTo>
                    <a:pt x="205353" y="276860"/>
                  </a:lnTo>
                  <a:cubicBezTo>
                    <a:pt x="200030" y="276860"/>
                    <a:pt x="195709" y="272540"/>
                    <a:pt x="195709" y="267216"/>
                  </a:cubicBezTo>
                  <a:cubicBezTo>
                    <a:pt x="195709" y="261886"/>
                    <a:pt x="200030" y="257572"/>
                    <a:pt x="205353" y="257572"/>
                  </a:cubicBezTo>
                  <a:close/>
                  <a:moveTo>
                    <a:pt x="122620" y="228538"/>
                  </a:moveTo>
                  <a:cubicBezTo>
                    <a:pt x="119787" y="228538"/>
                    <a:pt x="117391" y="230935"/>
                    <a:pt x="117391" y="233773"/>
                  </a:cubicBezTo>
                  <a:lnTo>
                    <a:pt x="117391" y="266010"/>
                  </a:lnTo>
                  <a:cubicBezTo>
                    <a:pt x="117391" y="268848"/>
                    <a:pt x="119787" y="271243"/>
                    <a:pt x="122620" y="271243"/>
                  </a:cubicBezTo>
                  <a:lnTo>
                    <a:pt x="154858" y="271243"/>
                  </a:lnTo>
                  <a:cubicBezTo>
                    <a:pt x="157696" y="271243"/>
                    <a:pt x="160091" y="268848"/>
                    <a:pt x="160091" y="266010"/>
                  </a:cubicBezTo>
                  <a:lnTo>
                    <a:pt x="160091" y="253759"/>
                  </a:lnTo>
                  <a:lnTo>
                    <a:pt x="148613" y="264985"/>
                  </a:lnTo>
                  <a:cubicBezTo>
                    <a:pt x="144761" y="268753"/>
                    <a:pt x="138578" y="268627"/>
                    <a:pt x="134876" y="264729"/>
                  </a:cubicBezTo>
                  <a:lnTo>
                    <a:pt x="122062" y="251233"/>
                  </a:lnTo>
                  <a:cubicBezTo>
                    <a:pt x="118396" y="247370"/>
                    <a:pt x="118551" y="241262"/>
                    <a:pt x="122414" y="237595"/>
                  </a:cubicBezTo>
                  <a:cubicBezTo>
                    <a:pt x="126277" y="233934"/>
                    <a:pt x="132384" y="234089"/>
                    <a:pt x="136052" y="237952"/>
                  </a:cubicBezTo>
                  <a:lnTo>
                    <a:pt x="142124" y="244350"/>
                  </a:lnTo>
                  <a:lnTo>
                    <a:pt x="157504" y="229307"/>
                  </a:lnTo>
                  <a:cubicBezTo>
                    <a:pt x="156721" y="228830"/>
                    <a:pt x="155822" y="228538"/>
                    <a:pt x="154858" y="228538"/>
                  </a:cubicBezTo>
                  <a:close/>
                  <a:moveTo>
                    <a:pt x="205353" y="222923"/>
                  </a:moveTo>
                  <a:lnTo>
                    <a:pt x="285595" y="222923"/>
                  </a:lnTo>
                  <a:cubicBezTo>
                    <a:pt x="290924" y="222923"/>
                    <a:pt x="295240" y="227244"/>
                    <a:pt x="295240" y="232567"/>
                  </a:cubicBezTo>
                  <a:cubicBezTo>
                    <a:pt x="295240" y="237897"/>
                    <a:pt x="290924" y="242216"/>
                    <a:pt x="285595" y="242216"/>
                  </a:cubicBezTo>
                  <a:lnTo>
                    <a:pt x="205353" y="242216"/>
                  </a:lnTo>
                  <a:cubicBezTo>
                    <a:pt x="200030" y="242216"/>
                    <a:pt x="195709" y="237897"/>
                    <a:pt x="195709" y="232567"/>
                  </a:cubicBezTo>
                  <a:cubicBezTo>
                    <a:pt x="195709" y="227244"/>
                    <a:pt x="200030" y="222923"/>
                    <a:pt x="205353" y="222923"/>
                  </a:cubicBezTo>
                  <a:close/>
                  <a:moveTo>
                    <a:pt x="122620" y="209250"/>
                  </a:moveTo>
                  <a:lnTo>
                    <a:pt x="154858" y="209250"/>
                  </a:lnTo>
                  <a:cubicBezTo>
                    <a:pt x="161232" y="209250"/>
                    <a:pt x="167028" y="211716"/>
                    <a:pt x="171398" y="215720"/>
                  </a:cubicBezTo>
                  <a:lnTo>
                    <a:pt x="171624" y="215494"/>
                  </a:lnTo>
                  <a:cubicBezTo>
                    <a:pt x="175437" y="211768"/>
                    <a:pt x="181545" y="211837"/>
                    <a:pt x="185266" y="215645"/>
                  </a:cubicBezTo>
                  <a:cubicBezTo>
                    <a:pt x="188989" y="219452"/>
                    <a:pt x="188923" y="225560"/>
                    <a:pt x="185116" y="229283"/>
                  </a:cubicBezTo>
                  <a:lnTo>
                    <a:pt x="179379" y="234893"/>
                  </a:lnTo>
                  <a:lnTo>
                    <a:pt x="179379" y="266010"/>
                  </a:lnTo>
                  <a:cubicBezTo>
                    <a:pt x="179379" y="279532"/>
                    <a:pt x="168379" y="290531"/>
                    <a:pt x="154858" y="290531"/>
                  </a:cubicBezTo>
                  <a:lnTo>
                    <a:pt x="122620" y="290531"/>
                  </a:lnTo>
                  <a:cubicBezTo>
                    <a:pt x="109098" y="290531"/>
                    <a:pt x="98098" y="279532"/>
                    <a:pt x="98098" y="266010"/>
                  </a:cubicBezTo>
                  <a:lnTo>
                    <a:pt x="98098" y="233773"/>
                  </a:lnTo>
                  <a:cubicBezTo>
                    <a:pt x="98098" y="220251"/>
                    <a:pt x="109098" y="209250"/>
                    <a:pt x="122620" y="209250"/>
                  </a:cubicBezTo>
                  <a:close/>
                  <a:moveTo>
                    <a:pt x="191932" y="164557"/>
                  </a:moveTo>
                  <a:lnTo>
                    <a:pt x="285595" y="164557"/>
                  </a:lnTo>
                  <a:cubicBezTo>
                    <a:pt x="290924" y="164557"/>
                    <a:pt x="295239" y="168876"/>
                    <a:pt x="295239" y="174201"/>
                  </a:cubicBezTo>
                  <a:cubicBezTo>
                    <a:pt x="295239" y="179530"/>
                    <a:pt x="290924" y="183845"/>
                    <a:pt x="285595" y="183845"/>
                  </a:cubicBezTo>
                  <a:lnTo>
                    <a:pt x="191932" y="183845"/>
                  </a:lnTo>
                  <a:cubicBezTo>
                    <a:pt x="186607" y="183845"/>
                    <a:pt x="182288" y="179530"/>
                    <a:pt x="182288" y="174201"/>
                  </a:cubicBezTo>
                  <a:cubicBezTo>
                    <a:pt x="182288" y="168876"/>
                    <a:pt x="186607" y="164557"/>
                    <a:pt x="191932" y="164557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4" y="598585"/>
                  </a:lnTo>
                  <a:lnTo>
                    <a:pt x="417744" y="122525"/>
                  </a:lnTo>
                  <a:lnTo>
                    <a:pt x="334128" y="122525"/>
                  </a:lnTo>
                  <a:cubicBezTo>
                    <a:pt x="332374" y="132013"/>
                    <a:pt x="323971" y="138748"/>
                    <a:pt x="314603" y="138748"/>
                  </a:cubicBezTo>
                  <a:lnTo>
                    <a:pt x="162924" y="138748"/>
                  </a:lnTo>
                  <a:cubicBezTo>
                    <a:pt x="153461" y="138748"/>
                    <a:pt x="145173" y="13193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4" y="71934"/>
                    <a:pt x="162357" y="72205"/>
                    <a:pt x="162357" y="72496"/>
                  </a:cubicBezTo>
                  <a:lnTo>
                    <a:pt x="162357" y="72637"/>
                  </a:lnTo>
                  <a:cubicBezTo>
                    <a:pt x="162357" y="72657"/>
                    <a:pt x="162362" y="72682"/>
                    <a:pt x="162362" y="72707"/>
                  </a:cubicBezTo>
                  <a:cubicBezTo>
                    <a:pt x="162362" y="72717"/>
                    <a:pt x="162357" y="72722"/>
                    <a:pt x="162357" y="72732"/>
                  </a:cubicBezTo>
                  <a:cubicBezTo>
                    <a:pt x="162357" y="99826"/>
                    <a:pt x="162357" y="101790"/>
                    <a:pt x="162357" y="118893"/>
                  </a:cubicBezTo>
                  <a:cubicBezTo>
                    <a:pt x="162357" y="119185"/>
                    <a:pt x="162634" y="119461"/>
                    <a:pt x="162924" y="119461"/>
                  </a:cubicBezTo>
                  <a:lnTo>
                    <a:pt x="314608" y="119461"/>
                  </a:lnTo>
                  <a:cubicBezTo>
                    <a:pt x="314895" y="119461"/>
                    <a:pt x="315172" y="119185"/>
                    <a:pt x="315172" y="118893"/>
                  </a:cubicBezTo>
                  <a:lnTo>
                    <a:pt x="315172" y="72687"/>
                  </a:lnTo>
                  <a:cubicBezTo>
                    <a:pt x="315166" y="72617"/>
                    <a:pt x="315166" y="72551"/>
                    <a:pt x="315166" y="72481"/>
                  </a:cubicBezTo>
                  <a:cubicBezTo>
                    <a:pt x="315156" y="72200"/>
                    <a:pt x="314890" y="71934"/>
                    <a:pt x="314603" y="71934"/>
                  </a:cubicBezTo>
                  <a:close/>
                  <a:moveTo>
                    <a:pt x="238766" y="19288"/>
                  </a:moveTo>
                  <a:cubicBezTo>
                    <a:pt x="225662" y="19288"/>
                    <a:pt x="215003" y="29952"/>
                    <a:pt x="215003" y="43052"/>
                  </a:cubicBezTo>
                  <a:lnTo>
                    <a:pt x="215003" y="52645"/>
                  </a:lnTo>
                  <a:lnTo>
                    <a:pt x="262525" y="52645"/>
                  </a:lnTo>
                  <a:lnTo>
                    <a:pt x="262525" y="43052"/>
                  </a:lnTo>
                  <a:cubicBezTo>
                    <a:pt x="262525" y="29952"/>
                    <a:pt x="251867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6" y="0"/>
                    <a:pt x="281818" y="19313"/>
                    <a:pt x="281818" y="43052"/>
                  </a:cubicBezTo>
                  <a:lnTo>
                    <a:pt x="281818" y="52640"/>
                  </a:lnTo>
                  <a:lnTo>
                    <a:pt x="314603" y="52640"/>
                  </a:lnTo>
                  <a:cubicBezTo>
                    <a:pt x="322007" y="52640"/>
                    <a:pt x="328462" y="56719"/>
                    <a:pt x="331878" y="62742"/>
                  </a:cubicBezTo>
                  <a:lnTo>
                    <a:pt x="431438" y="62742"/>
                  </a:lnTo>
                  <a:cubicBezTo>
                    <a:pt x="456853" y="62742"/>
                    <a:pt x="477527" y="83416"/>
                    <a:pt x="477527" y="108832"/>
                  </a:cubicBezTo>
                  <a:lnTo>
                    <a:pt x="477527" y="339285"/>
                  </a:lnTo>
                  <a:cubicBezTo>
                    <a:pt x="477527" y="344614"/>
                    <a:pt x="473208" y="348934"/>
                    <a:pt x="467883" y="348934"/>
                  </a:cubicBezTo>
                  <a:cubicBezTo>
                    <a:pt x="462555" y="348934"/>
                    <a:pt x="458239" y="344614"/>
                    <a:pt x="458239" y="339285"/>
                  </a:cubicBezTo>
                  <a:lnTo>
                    <a:pt x="458239" y="108832"/>
                  </a:lnTo>
                  <a:cubicBezTo>
                    <a:pt x="458239" y="94050"/>
                    <a:pt x="446215" y="82030"/>
                    <a:pt x="431438" y="82030"/>
                  </a:cubicBezTo>
                  <a:lnTo>
                    <a:pt x="334460" y="82030"/>
                  </a:lnTo>
                  <a:lnTo>
                    <a:pt x="334460" y="103237"/>
                  </a:lnTo>
                  <a:lnTo>
                    <a:pt x="424144" y="103237"/>
                  </a:lnTo>
                  <a:cubicBezTo>
                    <a:pt x="431251" y="103237"/>
                    <a:pt x="437033" y="109018"/>
                    <a:pt x="437033" y="116121"/>
                  </a:cubicBezTo>
                  <a:lnTo>
                    <a:pt x="437033" y="604989"/>
                  </a:lnTo>
                  <a:cubicBezTo>
                    <a:pt x="437033" y="612092"/>
                    <a:pt x="431251" y="617873"/>
                    <a:pt x="424144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9"/>
                  </a:cubicBezTo>
                  <a:lnTo>
                    <a:pt x="40495" y="116121"/>
                  </a:lnTo>
                  <a:cubicBezTo>
                    <a:pt x="40495" y="109018"/>
                    <a:pt x="46276" y="103237"/>
                    <a:pt x="53384" y="103237"/>
                  </a:cubicBezTo>
                  <a:lnTo>
                    <a:pt x="143069" y="103237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32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9" y="639080"/>
                  </a:lnTo>
                  <a:cubicBezTo>
                    <a:pt x="221588" y="639080"/>
                    <a:pt x="225903" y="643399"/>
                    <a:pt x="225903" y="648724"/>
                  </a:cubicBezTo>
                  <a:cubicBezTo>
                    <a:pt x="225903" y="654054"/>
                    <a:pt x="221588" y="658368"/>
                    <a:pt x="216259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5" y="52645"/>
                    <a:pt x="162924" y="52645"/>
                  </a:cubicBezTo>
                  <a:lnTo>
                    <a:pt x="195710" y="52645"/>
                  </a:lnTo>
                  <a:lnTo>
                    <a:pt x="195710" y="43052"/>
                  </a:lnTo>
                  <a:cubicBezTo>
                    <a:pt x="195710" y="19313"/>
                    <a:pt x="215024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8D15-1D14-4B08-97D1-814AA818DD02}"/>
              </a:ext>
            </a:extLst>
          </p:cNvPr>
          <p:cNvGrpSpPr/>
          <p:nvPr/>
        </p:nvGrpSpPr>
        <p:grpSpPr>
          <a:xfrm>
            <a:off x="892391" y="4025929"/>
            <a:ext cx="786136" cy="786136"/>
            <a:chOff x="931306" y="3693496"/>
            <a:chExt cx="786136" cy="7861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B25B6-BC0C-4138-B825-EABC2D344122}"/>
                </a:ext>
              </a:extLst>
            </p:cNvPr>
            <p:cNvSpPr/>
            <p:nvPr/>
          </p:nvSpPr>
          <p:spPr>
            <a:xfrm>
              <a:off x="931306" y="3693496"/>
              <a:ext cx="786136" cy="78613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D49332-FF82-4D38-8B47-460611E33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1449" y="3811580"/>
              <a:ext cx="427623" cy="506424"/>
            </a:xfrm>
            <a:custGeom>
              <a:avLst/>
              <a:gdLst>
                <a:gd name="connsiteX0" fmla="*/ 108792 w 555925"/>
                <a:gd name="connsiteY0" fmla="*/ 539767 h 658368"/>
                <a:gd name="connsiteX1" fmla="*/ 368741 w 555925"/>
                <a:gd name="connsiteY1" fmla="*/ 539767 h 658368"/>
                <a:gd name="connsiteX2" fmla="*/ 378385 w 555925"/>
                <a:gd name="connsiteY2" fmla="*/ 549416 h 658368"/>
                <a:gd name="connsiteX3" fmla="*/ 368741 w 555925"/>
                <a:gd name="connsiteY3" fmla="*/ 559060 h 658368"/>
                <a:gd name="connsiteX4" fmla="*/ 108792 w 555925"/>
                <a:gd name="connsiteY4" fmla="*/ 559060 h 658368"/>
                <a:gd name="connsiteX5" fmla="*/ 99143 w 555925"/>
                <a:gd name="connsiteY5" fmla="*/ 549416 h 658368"/>
                <a:gd name="connsiteX6" fmla="*/ 108792 w 555925"/>
                <a:gd name="connsiteY6" fmla="*/ 539767 h 658368"/>
                <a:gd name="connsiteX7" fmla="*/ 435469 w 555925"/>
                <a:gd name="connsiteY7" fmla="*/ 513828 h 658368"/>
                <a:gd name="connsiteX8" fmla="*/ 423545 w 555925"/>
                <a:gd name="connsiteY8" fmla="*/ 525752 h 658368"/>
                <a:gd name="connsiteX9" fmla="*/ 423545 w 555925"/>
                <a:gd name="connsiteY9" fmla="*/ 533277 h 658368"/>
                <a:gd name="connsiteX10" fmla="*/ 474699 w 555925"/>
                <a:gd name="connsiteY10" fmla="*/ 584430 h 658368"/>
                <a:gd name="connsiteX11" fmla="*/ 474704 w 555925"/>
                <a:gd name="connsiteY11" fmla="*/ 584435 h 658368"/>
                <a:gd name="connsiteX12" fmla="*/ 515641 w 555925"/>
                <a:gd name="connsiteY12" fmla="*/ 625372 h 658368"/>
                <a:gd name="connsiteX13" fmla="*/ 523165 w 555925"/>
                <a:gd name="connsiteY13" fmla="*/ 625372 h 658368"/>
                <a:gd name="connsiteX14" fmla="*/ 535090 w 555925"/>
                <a:gd name="connsiteY14" fmla="*/ 613447 h 658368"/>
                <a:gd name="connsiteX15" fmla="*/ 535090 w 555925"/>
                <a:gd name="connsiteY15" fmla="*/ 605924 h 658368"/>
                <a:gd name="connsiteX16" fmla="*/ 442989 w 555925"/>
                <a:gd name="connsiteY16" fmla="*/ 513828 h 658368"/>
                <a:gd name="connsiteX17" fmla="*/ 435469 w 555925"/>
                <a:gd name="connsiteY17" fmla="*/ 513828 h 658368"/>
                <a:gd name="connsiteX18" fmla="*/ 405080 w 555925"/>
                <a:gd name="connsiteY18" fmla="*/ 486090 h 658368"/>
                <a:gd name="connsiteX19" fmla="*/ 405045 w 555925"/>
                <a:gd name="connsiteY19" fmla="*/ 486126 h 658368"/>
                <a:gd name="connsiteX20" fmla="*/ 395813 w 555925"/>
                <a:gd name="connsiteY20" fmla="*/ 495354 h 658368"/>
                <a:gd name="connsiteX21" fmla="*/ 395809 w 555925"/>
                <a:gd name="connsiteY21" fmla="*/ 495358 h 658368"/>
                <a:gd name="connsiteX22" fmla="*/ 411234 w 555925"/>
                <a:gd name="connsiteY22" fmla="*/ 510779 h 658368"/>
                <a:gd name="connsiteX23" fmla="*/ 420502 w 555925"/>
                <a:gd name="connsiteY23" fmla="*/ 501517 h 658368"/>
                <a:gd name="connsiteX24" fmla="*/ 301482 w 555925"/>
                <a:gd name="connsiteY24" fmla="*/ 311477 h 658368"/>
                <a:gd name="connsiteX25" fmla="*/ 244682 w 555925"/>
                <a:gd name="connsiteY25" fmla="*/ 448560 h 658368"/>
                <a:gd name="connsiteX26" fmla="*/ 301482 w 555925"/>
                <a:gd name="connsiteY26" fmla="*/ 472048 h 658368"/>
                <a:gd name="connsiteX27" fmla="*/ 358283 w 555925"/>
                <a:gd name="connsiteY27" fmla="*/ 334960 h 658368"/>
                <a:gd name="connsiteX28" fmla="*/ 301482 w 555925"/>
                <a:gd name="connsiteY28" fmla="*/ 311477 h 658368"/>
                <a:gd name="connsiteX29" fmla="*/ 301482 w 555925"/>
                <a:gd name="connsiteY29" fmla="*/ 292189 h 658368"/>
                <a:gd name="connsiteX30" fmla="*/ 371919 w 555925"/>
                <a:gd name="connsiteY30" fmla="*/ 321323 h 658368"/>
                <a:gd name="connsiteX31" fmla="*/ 301482 w 555925"/>
                <a:gd name="connsiteY31" fmla="*/ 491336 h 658368"/>
                <a:gd name="connsiteX32" fmla="*/ 231041 w 555925"/>
                <a:gd name="connsiteY32" fmla="*/ 462202 h 658368"/>
                <a:gd name="connsiteX33" fmla="*/ 301482 w 555925"/>
                <a:gd name="connsiteY33" fmla="*/ 292189 h 658368"/>
                <a:gd name="connsiteX34" fmla="*/ 301482 w 555925"/>
                <a:gd name="connsiteY34" fmla="*/ 271003 h 658368"/>
                <a:gd name="connsiteX35" fmla="*/ 216048 w 555925"/>
                <a:gd name="connsiteY35" fmla="*/ 306330 h 658368"/>
                <a:gd name="connsiteX36" fmla="*/ 301482 w 555925"/>
                <a:gd name="connsiteY36" fmla="*/ 512521 h 658368"/>
                <a:gd name="connsiteX37" fmla="*/ 422239 w 555925"/>
                <a:gd name="connsiteY37" fmla="*/ 391760 h 658368"/>
                <a:gd name="connsiteX38" fmla="*/ 301482 w 555925"/>
                <a:gd name="connsiteY38" fmla="*/ 271003 h 658368"/>
                <a:gd name="connsiteX39" fmla="*/ 108792 w 555925"/>
                <a:gd name="connsiteY39" fmla="*/ 220648 h 658368"/>
                <a:gd name="connsiteX40" fmla="*/ 368741 w 555925"/>
                <a:gd name="connsiteY40" fmla="*/ 220648 h 658368"/>
                <a:gd name="connsiteX41" fmla="*/ 378385 w 555925"/>
                <a:gd name="connsiteY41" fmla="*/ 230297 h 658368"/>
                <a:gd name="connsiteX42" fmla="*/ 368741 w 555925"/>
                <a:gd name="connsiteY42" fmla="*/ 239941 h 658368"/>
                <a:gd name="connsiteX43" fmla="*/ 108792 w 555925"/>
                <a:gd name="connsiteY43" fmla="*/ 239941 h 658368"/>
                <a:gd name="connsiteX44" fmla="*/ 99143 w 555925"/>
                <a:gd name="connsiteY44" fmla="*/ 230297 h 658368"/>
                <a:gd name="connsiteX45" fmla="*/ 108792 w 555925"/>
                <a:gd name="connsiteY45" fmla="*/ 220648 h 658368"/>
                <a:gd name="connsiteX46" fmla="*/ 173779 w 555925"/>
                <a:gd name="connsiteY46" fmla="*/ 175065 h 658368"/>
                <a:gd name="connsiteX47" fmla="*/ 303754 w 555925"/>
                <a:gd name="connsiteY47" fmla="*/ 175065 h 658368"/>
                <a:gd name="connsiteX48" fmla="*/ 313398 w 555925"/>
                <a:gd name="connsiteY48" fmla="*/ 184709 h 658368"/>
                <a:gd name="connsiteX49" fmla="*/ 303754 w 555925"/>
                <a:gd name="connsiteY49" fmla="*/ 194353 h 658368"/>
                <a:gd name="connsiteX50" fmla="*/ 173779 w 555925"/>
                <a:gd name="connsiteY50" fmla="*/ 194353 h 658368"/>
                <a:gd name="connsiteX51" fmla="*/ 164130 w 555925"/>
                <a:gd name="connsiteY51" fmla="*/ 184709 h 658368"/>
                <a:gd name="connsiteX52" fmla="*/ 173779 w 555925"/>
                <a:gd name="connsiteY52" fmla="*/ 175065 h 658368"/>
                <a:gd name="connsiteX53" fmla="*/ 59783 w 555925"/>
                <a:gd name="connsiteY53" fmla="*/ 122525 h 658368"/>
                <a:gd name="connsiteX54" fmla="*/ 59783 w 555925"/>
                <a:gd name="connsiteY54" fmla="*/ 598585 h 658368"/>
                <a:gd name="connsiteX55" fmla="*/ 417743 w 555925"/>
                <a:gd name="connsiteY55" fmla="*/ 598585 h 658368"/>
                <a:gd name="connsiteX56" fmla="*/ 417743 w 555925"/>
                <a:gd name="connsiteY56" fmla="*/ 554755 h 658368"/>
                <a:gd name="connsiteX57" fmla="*/ 409902 w 555925"/>
                <a:gd name="connsiteY57" fmla="*/ 546914 h 658368"/>
                <a:gd name="connsiteX58" fmla="*/ 402695 w 555925"/>
                <a:gd name="connsiteY58" fmla="*/ 529525 h 658368"/>
                <a:gd name="connsiteX59" fmla="*/ 380593 w 555925"/>
                <a:gd name="connsiteY59" fmla="*/ 507423 h 658368"/>
                <a:gd name="connsiteX60" fmla="*/ 301482 w 555925"/>
                <a:gd name="connsiteY60" fmla="*/ 531815 h 658368"/>
                <a:gd name="connsiteX61" fmla="*/ 300101 w 555925"/>
                <a:gd name="connsiteY61" fmla="*/ 531794 h 658368"/>
                <a:gd name="connsiteX62" fmla="*/ 300036 w 555925"/>
                <a:gd name="connsiteY62" fmla="*/ 531794 h 658368"/>
                <a:gd name="connsiteX63" fmla="*/ 231990 w 555925"/>
                <a:gd name="connsiteY63" fmla="*/ 513470 h 658368"/>
                <a:gd name="connsiteX64" fmla="*/ 108792 w 555925"/>
                <a:gd name="connsiteY64" fmla="*/ 513470 h 658368"/>
                <a:gd name="connsiteX65" fmla="*/ 99143 w 555925"/>
                <a:gd name="connsiteY65" fmla="*/ 503826 h 658368"/>
                <a:gd name="connsiteX66" fmla="*/ 108792 w 555925"/>
                <a:gd name="connsiteY66" fmla="*/ 494182 h 658368"/>
                <a:gd name="connsiteX67" fmla="*/ 205880 w 555925"/>
                <a:gd name="connsiteY67" fmla="*/ 494182 h 658368"/>
                <a:gd name="connsiteX68" fmla="*/ 183845 w 555925"/>
                <a:gd name="connsiteY68" fmla="*/ 467882 h 658368"/>
                <a:gd name="connsiteX69" fmla="*/ 108792 w 555925"/>
                <a:gd name="connsiteY69" fmla="*/ 467882 h 658368"/>
                <a:gd name="connsiteX70" fmla="*/ 99143 w 555925"/>
                <a:gd name="connsiteY70" fmla="*/ 458238 h 658368"/>
                <a:gd name="connsiteX71" fmla="*/ 108792 w 555925"/>
                <a:gd name="connsiteY71" fmla="*/ 448594 h 658368"/>
                <a:gd name="connsiteX72" fmla="*/ 173417 w 555925"/>
                <a:gd name="connsiteY72" fmla="*/ 448594 h 658368"/>
                <a:gd name="connsiteX73" fmla="*/ 164782 w 555925"/>
                <a:gd name="connsiteY73" fmla="*/ 422294 h 658368"/>
                <a:gd name="connsiteX74" fmla="*/ 108792 w 555925"/>
                <a:gd name="connsiteY74" fmla="*/ 422294 h 658368"/>
                <a:gd name="connsiteX75" fmla="*/ 99143 w 555925"/>
                <a:gd name="connsiteY75" fmla="*/ 412650 h 658368"/>
                <a:gd name="connsiteX76" fmla="*/ 108792 w 555925"/>
                <a:gd name="connsiteY76" fmla="*/ 403006 h 658368"/>
                <a:gd name="connsiteX77" fmla="*/ 161894 w 555925"/>
                <a:gd name="connsiteY77" fmla="*/ 403006 h 658368"/>
                <a:gd name="connsiteX78" fmla="*/ 161438 w 555925"/>
                <a:gd name="connsiteY78" fmla="*/ 391765 h 658368"/>
                <a:gd name="connsiteX79" fmla="*/ 162252 w 555925"/>
                <a:gd name="connsiteY79" fmla="*/ 376706 h 658368"/>
                <a:gd name="connsiteX80" fmla="*/ 108792 w 555925"/>
                <a:gd name="connsiteY80" fmla="*/ 376706 h 658368"/>
                <a:gd name="connsiteX81" fmla="*/ 99143 w 555925"/>
                <a:gd name="connsiteY81" fmla="*/ 367062 h 658368"/>
                <a:gd name="connsiteX82" fmla="*/ 108792 w 555925"/>
                <a:gd name="connsiteY82" fmla="*/ 357418 h 658368"/>
                <a:gd name="connsiteX83" fmla="*/ 165688 w 555925"/>
                <a:gd name="connsiteY83" fmla="*/ 357418 h 658368"/>
                <a:gd name="connsiteX84" fmla="*/ 175175 w 555925"/>
                <a:gd name="connsiteY84" fmla="*/ 331118 h 658368"/>
                <a:gd name="connsiteX85" fmla="*/ 108792 w 555925"/>
                <a:gd name="connsiteY85" fmla="*/ 331118 h 658368"/>
                <a:gd name="connsiteX86" fmla="*/ 99143 w 555925"/>
                <a:gd name="connsiteY86" fmla="*/ 321474 h 658368"/>
                <a:gd name="connsiteX87" fmla="*/ 108792 w 555925"/>
                <a:gd name="connsiteY87" fmla="*/ 311830 h 658368"/>
                <a:gd name="connsiteX88" fmla="*/ 186397 w 555925"/>
                <a:gd name="connsiteY88" fmla="*/ 311830 h 658368"/>
                <a:gd name="connsiteX89" fmla="*/ 210120 w 555925"/>
                <a:gd name="connsiteY89" fmla="*/ 285530 h 658368"/>
                <a:gd name="connsiteX90" fmla="*/ 108792 w 555925"/>
                <a:gd name="connsiteY90" fmla="*/ 285530 h 658368"/>
                <a:gd name="connsiteX91" fmla="*/ 99143 w 555925"/>
                <a:gd name="connsiteY91" fmla="*/ 275886 h 658368"/>
                <a:gd name="connsiteX92" fmla="*/ 108792 w 555925"/>
                <a:gd name="connsiteY92" fmla="*/ 266242 h 658368"/>
                <a:gd name="connsiteX93" fmla="*/ 238766 w 555925"/>
                <a:gd name="connsiteY93" fmla="*/ 266242 h 658368"/>
                <a:gd name="connsiteX94" fmla="*/ 239102 w 555925"/>
                <a:gd name="connsiteY94" fmla="*/ 266257 h 658368"/>
                <a:gd name="connsiteX95" fmla="*/ 301482 w 555925"/>
                <a:gd name="connsiteY95" fmla="*/ 251710 h 658368"/>
                <a:gd name="connsiteX96" fmla="*/ 417743 w 555925"/>
                <a:gd name="connsiteY96" fmla="*/ 313522 h 658368"/>
                <a:gd name="connsiteX97" fmla="*/ 417743 w 555925"/>
                <a:gd name="connsiteY97" fmla="*/ 122525 h 658368"/>
                <a:gd name="connsiteX98" fmla="*/ 334127 w 555925"/>
                <a:gd name="connsiteY98" fmla="*/ 122525 h 658368"/>
                <a:gd name="connsiteX99" fmla="*/ 314602 w 555925"/>
                <a:gd name="connsiteY99" fmla="*/ 138748 h 658368"/>
                <a:gd name="connsiteX100" fmla="*/ 162924 w 555925"/>
                <a:gd name="connsiteY100" fmla="*/ 138748 h 658368"/>
                <a:gd name="connsiteX101" fmla="*/ 143401 w 555925"/>
                <a:gd name="connsiteY101" fmla="*/ 122525 h 658368"/>
                <a:gd name="connsiteX102" fmla="*/ 191932 w 555925"/>
                <a:gd name="connsiteY102" fmla="*/ 86053 h 658368"/>
                <a:gd name="connsiteX103" fmla="*/ 285595 w 555925"/>
                <a:gd name="connsiteY103" fmla="*/ 86053 h 658368"/>
                <a:gd name="connsiteX104" fmla="*/ 295239 w 555925"/>
                <a:gd name="connsiteY104" fmla="*/ 95697 h 658368"/>
                <a:gd name="connsiteX105" fmla="*/ 285595 w 555925"/>
                <a:gd name="connsiteY105" fmla="*/ 105341 h 658368"/>
                <a:gd name="connsiteX106" fmla="*/ 191932 w 555925"/>
                <a:gd name="connsiteY106" fmla="*/ 105341 h 658368"/>
                <a:gd name="connsiteX107" fmla="*/ 182288 w 555925"/>
                <a:gd name="connsiteY107" fmla="*/ 95697 h 658368"/>
                <a:gd name="connsiteX108" fmla="*/ 191932 w 555925"/>
                <a:gd name="connsiteY108" fmla="*/ 86053 h 658368"/>
                <a:gd name="connsiteX109" fmla="*/ 162924 w 555925"/>
                <a:gd name="connsiteY109" fmla="*/ 71934 h 658368"/>
                <a:gd name="connsiteX110" fmla="*/ 162362 w 555925"/>
                <a:gd name="connsiteY110" fmla="*/ 72481 h 658368"/>
                <a:gd name="connsiteX111" fmla="*/ 162357 w 555925"/>
                <a:gd name="connsiteY111" fmla="*/ 72687 h 658368"/>
                <a:gd name="connsiteX112" fmla="*/ 162357 w 555925"/>
                <a:gd name="connsiteY112" fmla="*/ 118893 h 658368"/>
                <a:gd name="connsiteX113" fmla="*/ 162608 w 555925"/>
                <a:gd name="connsiteY113" fmla="*/ 119335 h 658368"/>
                <a:gd name="connsiteX114" fmla="*/ 162924 w 555925"/>
                <a:gd name="connsiteY114" fmla="*/ 119461 h 658368"/>
                <a:gd name="connsiteX115" fmla="*/ 314602 w 555925"/>
                <a:gd name="connsiteY115" fmla="*/ 119461 h 658368"/>
                <a:gd name="connsiteX116" fmla="*/ 314913 w 555925"/>
                <a:gd name="connsiteY116" fmla="*/ 119340 h 658368"/>
                <a:gd name="connsiteX117" fmla="*/ 315171 w 555925"/>
                <a:gd name="connsiteY117" fmla="*/ 118893 h 658368"/>
                <a:gd name="connsiteX118" fmla="*/ 315171 w 555925"/>
                <a:gd name="connsiteY118" fmla="*/ 72687 h 658368"/>
                <a:gd name="connsiteX119" fmla="*/ 315165 w 555925"/>
                <a:gd name="connsiteY119" fmla="*/ 72481 h 658368"/>
                <a:gd name="connsiteX120" fmla="*/ 314607 w 555925"/>
                <a:gd name="connsiteY120" fmla="*/ 71934 h 658368"/>
                <a:gd name="connsiteX121" fmla="*/ 238766 w 555925"/>
                <a:gd name="connsiteY121" fmla="*/ 19288 h 658368"/>
                <a:gd name="connsiteX122" fmla="*/ 215002 w 555925"/>
                <a:gd name="connsiteY122" fmla="*/ 43052 h 658368"/>
                <a:gd name="connsiteX123" fmla="*/ 215002 w 555925"/>
                <a:gd name="connsiteY123" fmla="*/ 52645 h 658368"/>
                <a:gd name="connsiteX124" fmla="*/ 262529 w 555925"/>
                <a:gd name="connsiteY124" fmla="*/ 52645 h 658368"/>
                <a:gd name="connsiteX125" fmla="*/ 262529 w 555925"/>
                <a:gd name="connsiteY125" fmla="*/ 43052 h 658368"/>
                <a:gd name="connsiteX126" fmla="*/ 238766 w 555925"/>
                <a:gd name="connsiteY126" fmla="*/ 19288 h 658368"/>
                <a:gd name="connsiteX127" fmla="*/ 238766 w 555925"/>
                <a:gd name="connsiteY127" fmla="*/ 0 h 658368"/>
                <a:gd name="connsiteX128" fmla="*/ 281817 w 555925"/>
                <a:gd name="connsiteY128" fmla="*/ 43052 h 658368"/>
                <a:gd name="connsiteX129" fmla="*/ 281817 w 555925"/>
                <a:gd name="connsiteY129" fmla="*/ 52640 h 658368"/>
                <a:gd name="connsiteX130" fmla="*/ 314607 w 555925"/>
                <a:gd name="connsiteY130" fmla="*/ 52640 h 658368"/>
                <a:gd name="connsiteX131" fmla="*/ 331877 w 555925"/>
                <a:gd name="connsiteY131" fmla="*/ 62742 h 658368"/>
                <a:gd name="connsiteX132" fmla="*/ 431437 w 555925"/>
                <a:gd name="connsiteY132" fmla="*/ 62742 h 658368"/>
                <a:gd name="connsiteX133" fmla="*/ 477526 w 555925"/>
                <a:gd name="connsiteY133" fmla="*/ 108827 h 658368"/>
                <a:gd name="connsiteX134" fmla="*/ 477526 w 555925"/>
                <a:gd name="connsiteY134" fmla="*/ 339285 h 658368"/>
                <a:gd name="connsiteX135" fmla="*/ 467882 w 555925"/>
                <a:gd name="connsiteY135" fmla="*/ 348934 h 658368"/>
                <a:gd name="connsiteX136" fmla="*/ 458238 w 555925"/>
                <a:gd name="connsiteY136" fmla="*/ 339285 h 658368"/>
                <a:gd name="connsiteX137" fmla="*/ 458238 w 555925"/>
                <a:gd name="connsiteY137" fmla="*/ 108827 h 658368"/>
                <a:gd name="connsiteX138" fmla="*/ 431437 w 555925"/>
                <a:gd name="connsiteY138" fmla="*/ 82030 h 658368"/>
                <a:gd name="connsiteX139" fmla="*/ 334459 w 555925"/>
                <a:gd name="connsiteY139" fmla="*/ 82030 h 658368"/>
                <a:gd name="connsiteX140" fmla="*/ 334459 w 555925"/>
                <a:gd name="connsiteY140" fmla="*/ 103232 h 658368"/>
                <a:gd name="connsiteX141" fmla="*/ 424143 w 555925"/>
                <a:gd name="connsiteY141" fmla="*/ 103232 h 658368"/>
                <a:gd name="connsiteX142" fmla="*/ 437032 w 555925"/>
                <a:gd name="connsiteY142" fmla="*/ 116121 h 658368"/>
                <a:gd name="connsiteX143" fmla="*/ 437032 w 555925"/>
                <a:gd name="connsiteY143" fmla="*/ 356303 h 658368"/>
                <a:gd name="connsiteX144" fmla="*/ 441527 w 555925"/>
                <a:gd name="connsiteY144" fmla="*/ 391760 h 658368"/>
                <a:gd name="connsiteX145" fmla="*/ 437032 w 555925"/>
                <a:gd name="connsiteY145" fmla="*/ 427222 h 658368"/>
                <a:gd name="connsiteX146" fmla="*/ 437032 w 555925"/>
                <a:gd name="connsiteY146" fmla="*/ 490767 h 658368"/>
                <a:gd name="connsiteX147" fmla="*/ 439242 w 555925"/>
                <a:gd name="connsiteY147" fmla="*/ 492977 h 658368"/>
                <a:gd name="connsiteX148" fmla="*/ 456631 w 555925"/>
                <a:gd name="connsiteY148" fmla="*/ 500185 h 658368"/>
                <a:gd name="connsiteX149" fmla="*/ 458233 w 555925"/>
                <a:gd name="connsiteY149" fmla="*/ 501792 h 658368"/>
                <a:gd name="connsiteX150" fmla="*/ 458233 w 555925"/>
                <a:gd name="connsiteY150" fmla="*/ 384295 h 658368"/>
                <a:gd name="connsiteX151" fmla="*/ 467882 w 555925"/>
                <a:gd name="connsiteY151" fmla="*/ 374651 h 658368"/>
                <a:gd name="connsiteX152" fmla="*/ 477526 w 555925"/>
                <a:gd name="connsiteY152" fmla="*/ 384295 h 658368"/>
                <a:gd name="connsiteX153" fmla="*/ 477526 w 555925"/>
                <a:gd name="connsiteY153" fmla="*/ 521080 h 658368"/>
                <a:gd name="connsiteX154" fmla="*/ 548732 w 555925"/>
                <a:gd name="connsiteY154" fmla="*/ 592286 h 658368"/>
                <a:gd name="connsiteX155" fmla="*/ 548732 w 555925"/>
                <a:gd name="connsiteY155" fmla="*/ 627085 h 658368"/>
                <a:gd name="connsiteX156" fmla="*/ 536803 w 555925"/>
                <a:gd name="connsiteY156" fmla="*/ 639009 h 658368"/>
                <a:gd name="connsiteX157" fmla="*/ 502003 w 555925"/>
                <a:gd name="connsiteY157" fmla="*/ 639014 h 658368"/>
                <a:gd name="connsiteX158" fmla="*/ 477471 w 555925"/>
                <a:gd name="connsiteY158" fmla="*/ 614477 h 658368"/>
                <a:gd name="connsiteX159" fmla="*/ 431437 w 555925"/>
                <a:gd name="connsiteY159" fmla="*/ 658368 h 658368"/>
                <a:gd name="connsiteX160" fmla="*/ 261269 w 555925"/>
                <a:gd name="connsiteY160" fmla="*/ 658368 h 658368"/>
                <a:gd name="connsiteX161" fmla="*/ 251625 w 555925"/>
                <a:gd name="connsiteY161" fmla="*/ 648724 h 658368"/>
                <a:gd name="connsiteX162" fmla="*/ 261269 w 555925"/>
                <a:gd name="connsiteY162" fmla="*/ 639080 h 658368"/>
                <a:gd name="connsiteX163" fmla="*/ 431437 w 555925"/>
                <a:gd name="connsiteY163" fmla="*/ 639080 h 658368"/>
                <a:gd name="connsiteX164" fmla="*/ 458233 w 555925"/>
                <a:gd name="connsiteY164" fmla="*/ 612277 h 658368"/>
                <a:gd name="connsiteX165" fmla="*/ 458233 w 555925"/>
                <a:gd name="connsiteY165" fmla="*/ 595244 h 658368"/>
                <a:gd name="connsiteX166" fmla="*/ 437032 w 555925"/>
                <a:gd name="connsiteY166" fmla="*/ 574043 h 658368"/>
                <a:gd name="connsiteX167" fmla="*/ 437032 w 555925"/>
                <a:gd name="connsiteY167" fmla="*/ 604984 h 658368"/>
                <a:gd name="connsiteX168" fmla="*/ 424143 w 555925"/>
                <a:gd name="connsiteY168" fmla="*/ 617873 h 658368"/>
                <a:gd name="connsiteX169" fmla="*/ 53384 w 555925"/>
                <a:gd name="connsiteY169" fmla="*/ 617873 h 658368"/>
                <a:gd name="connsiteX170" fmla="*/ 40495 w 555925"/>
                <a:gd name="connsiteY170" fmla="*/ 604984 h 658368"/>
                <a:gd name="connsiteX171" fmla="*/ 40495 w 555925"/>
                <a:gd name="connsiteY171" fmla="*/ 116121 h 658368"/>
                <a:gd name="connsiteX172" fmla="*/ 53384 w 555925"/>
                <a:gd name="connsiteY172" fmla="*/ 103232 h 658368"/>
                <a:gd name="connsiteX173" fmla="*/ 143069 w 555925"/>
                <a:gd name="connsiteY173" fmla="*/ 103232 h 658368"/>
                <a:gd name="connsiteX174" fmla="*/ 143069 w 555925"/>
                <a:gd name="connsiteY174" fmla="*/ 82030 h 658368"/>
                <a:gd name="connsiteX175" fmla="*/ 46091 w 555925"/>
                <a:gd name="connsiteY175" fmla="*/ 82030 h 658368"/>
                <a:gd name="connsiteX176" fmla="*/ 19288 w 555925"/>
                <a:gd name="connsiteY176" fmla="*/ 108827 h 658368"/>
                <a:gd name="connsiteX177" fmla="*/ 19288 w 555925"/>
                <a:gd name="connsiteY177" fmla="*/ 612277 h 658368"/>
                <a:gd name="connsiteX178" fmla="*/ 46091 w 555925"/>
                <a:gd name="connsiteY178" fmla="*/ 639080 h 658368"/>
                <a:gd name="connsiteX179" fmla="*/ 216258 w 555925"/>
                <a:gd name="connsiteY179" fmla="*/ 639080 h 658368"/>
                <a:gd name="connsiteX180" fmla="*/ 225902 w 555925"/>
                <a:gd name="connsiteY180" fmla="*/ 648724 h 658368"/>
                <a:gd name="connsiteX181" fmla="*/ 216258 w 555925"/>
                <a:gd name="connsiteY181" fmla="*/ 658368 h 658368"/>
                <a:gd name="connsiteX182" fmla="*/ 46091 w 555925"/>
                <a:gd name="connsiteY182" fmla="*/ 658368 h 658368"/>
                <a:gd name="connsiteX183" fmla="*/ 0 w 555925"/>
                <a:gd name="connsiteY183" fmla="*/ 612277 h 658368"/>
                <a:gd name="connsiteX184" fmla="*/ 0 w 555925"/>
                <a:gd name="connsiteY184" fmla="*/ 108832 h 658368"/>
                <a:gd name="connsiteX185" fmla="*/ 46091 w 555925"/>
                <a:gd name="connsiteY185" fmla="*/ 62742 h 658368"/>
                <a:gd name="connsiteX186" fmla="*/ 145651 w 555925"/>
                <a:gd name="connsiteY186" fmla="*/ 62742 h 658368"/>
                <a:gd name="connsiteX187" fmla="*/ 162924 w 555925"/>
                <a:gd name="connsiteY187" fmla="*/ 52645 h 658368"/>
                <a:gd name="connsiteX188" fmla="*/ 195709 w 555925"/>
                <a:gd name="connsiteY188" fmla="*/ 52645 h 658368"/>
                <a:gd name="connsiteX189" fmla="*/ 195709 w 555925"/>
                <a:gd name="connsiteY189" fmla="*/ 43052 h 658368"/>
                <a:gd name="connsiteX190" fmla="*/ 238766 w 555925"/>
                <a:gd name="connsiteY190" fmla="*/ 0 h 65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555925" h="658368">
                  <a:moveTo>
                    <a:pt x="108792" y="539767"/>
                  </a:moveTo>
                  <a:lnTo>
                    <a:pt x="368741" y="539767"/>
                  </a:lnTo>
                  <a:cubicBezTo>
                    <a:pt x="374070" y="539767"/>
                    <a:pt x="378385" y="544086"/>
                    <a:pt x="378385" y="549416"/>
                  </a:cubicBezTo>
                  <a:cubicBezTo>
                    <a:pt x="378385" y="554740"/>
                    <a:pt x="374070" y="559060"/>
                    <a:pt x="368741" y="559060"/>
                  </a:cubicBezTo>
                  <a:lnTo>
                    <a:pt x="108792" y="559060"/>
                  </a:lnTo>
                  <a:cubicBezTo>
                    <a:pt x="103463" y="559060"/>
                    <a:pt x="99143" y="554740"/>
                    <a:pt x="99143" y="549416"/>
                  </a:cubicBezTo>
                  <a:cubicBezTo>
                    <a:pt x="99143" y="544086"/>
                    <a:pt x="103463" y="539767"/>
                    <a:pt x="108792" y="539767"/>
                  </a:cubicBezTo>
                  <a:close/>
                  <a:moveTo>
                    <a:pt x="435469" y="513828"/>
                  </a:moveTo>
                  <a:lnTo>
                    <a:pt x="423545" y="525752"/>
                  </a:lnTo>
                  <a:cubicBezTo>
                    <a:pt x="421577" y="527721"/>
                    <a:pt x="421430" y="531156"/>
                    <a:pt x="423545" y="533277"/>
                  </a:cubicBezTo>
                  <a:lnTo>
                    <a:pt x="474699" y="584430"/>
                  </a:lnTo>
                  <a:cubicBezTo>
                    <a:pt x="474704" y="584430"/>
                    <a:pt x="474704" y="584430"/>
                    <a:pt x="474704" y="584435"/>
                  </a:cubicBezTo>
                  <a:lnTo>
                    <a:pt x="515641" y="625372"/>
                  </a:lnTo>
                  <a:cubicBezTo>
                    <a:pt x="517715" y="627447"/>
                    <a:pt x="521091" y="627447"/>
                    <a:pt x="523165" y="625372"/>
                  </a:cubicBezTo>
                  <a:lnTo>
                    <a:pt x="535090" y="613447"/>
                  </a:lnTo>
                  <a:cubicBezTo>
                    <a:pt x="537164" y="611373"/>
                    <a:pt x="537164" y="607998"/>
                    <a:pt x="535090" y="605924"/>
                  </a:cubicBezTo>
                  <a:lnTo>
                    <a:pt x="442989" y="513828"/>
                  </a:lnTo>
                  <a:cubicBezTo>
                    <a:pt x="440689" y="511522"/>
                    <a:pt x="437278" y="512015"/>
                    <a:pt x="435469" y="513828"/>
                  </a:cubicBezTo>
                  <a:close/>
                  <a:moveTo>
                    <a:pt x="405080" y="486090"/>
                  </a:moveTo>
                  <a:cubicBezTo>
                    <a:pt x="405066" y="486106"/>
                    <a:pt x="405056" y="486116"/>
                    <a:pt x="405045" y="486126"/>
                  </a:cubicBezTo>
                  <a:cubicBezTo>
                    <a:pt x="402042" y="489416"/>
                    <a:pt x="399148" y="492314"/>
                    <a:pt x="395813" y="495354"/>
                  </a:cubicBezTo>
                  <a:cubicBezTo>
                    <a:pt x="395813" y="495354"/>
                    <a:pt x="395813" y="495358"/>
                    <a:pt x="395809" y="495358"/>
                  </a:cubicBezTo>
                  <a:lnTo>
                    <a:pt x="411234" y="510779"/>
                  </a:lnTo>
                  <a:lnTo>
                    <a:pt x="420502" y="501517"/>
                  </a:lnTo>
                  <a:close/>
                  <a:moveTo>
                    <a:pt x="301482" y="311477"/>
                  </a:moveTo>
                  <a:cubicBezTo>
                    <a:pt x="230111" y="311477"/>
                    <a:pt x="194232" y="398114"/>
                    <a:pt x="244682" y="448560"/>
                  </a:cubicBezTo>
                  <a:cubicBezTo>
                    <a:pt x="259827" y="463704"/>
                    <a:pt x="279999" y="472048"/>
                    <a:pt x="301482" y="472048"/>
                  </a:cubicBezTo>
                  <a:cubicBezTo>
                    <a:pt x="372854" y="472048"/>
                    <a:pt x="408728" y="385407"/>
                    <a:pt x="358283" y="334960"/>
                  </a:cubicBezTo>
                  <a:cubicBezTo>
                    <a:pt x="343139" y="319816"/>
                    <a:pt x="322966" y="311477"/>
                    <a:pt x="301482" y="311477"/>
                  </a:cubicBezTo>
                  <a:close/>
                  <a:moveTo>
                    <a:pt x="301482" y="292189"/>
                  </a:moveTo>
                  <a:cubicBezTo>
                    <a:pt x="328120" y="292189"/>
                    <a:pt x="353134" y="302536"/>
                    <a:pt x="371919" y="321323"/>
                  </a:cubicBezTo>
                  <a:cubicBezTo>
                    <a:pt x="434506" y="383905"/>
                    <a:pt x="389953" y="491336"/>
                    <a:pt x="301482" y="491336"/>
                  </a:cubicBezTo>
                  <a:cubicBezTo>
                    <a:pt x="274845" y="491336"/>
                    <a:pt x="249831" y="480994"/>
                    <a:pt x="231041" y="462202"/>
                  </a:cubicBezTo>
                  <a:cubicBezTo>
                    <a:pt x="168465" y="399621"/>
                    <a:pt x="213007" y="292189"/>
                    <a:pt x="301482" y="292189"/>
                  </a:cubicBezTo>
                  <a:close/>
                  <a:moveTo>
                    <a:pt x="301482" y="271003"/>
                  </a:moveTo>
                  <a:cubicBezTo>
                    <a:pt x="269150" y="271003"/>
                    <a:pt x="238791" y="283586"/>
                    <a:pt x="216048" y="306330"/>
                  </a:cubicBezTo>
                  <a:cubicBezTo>
                    <a:pt x="140140" y="382237"/>
                    <a:pt x="194183" y="512521"/>
                    <a:pt x="301482" y="512521"/>
                  </a:cubicBezTo>
                  <a:cubicBezTo>
                    <a:pt x="367921" y="512521"/>
                    <a:pt x="422239" y="458862"/>
                    <a:pt x="422239" y="391760"/>
                  </a:cubicBezTo>
                  <a:cubicBezTo>
                    <a:pt x="422239" y="325819"/>
                    <a:pt x="369172" y="271003"/>
                    <a:pt x="301482" y="271003"/>
                  </a:cubicBezTo>
                  <a:close/>
                  <a:moveTo>
                    <a:pt x="108792" y="220648"/>
                  </a:moveTo>
                  <a:lnTo>
                    <a:pt x="368741" y="220648"/>
                  </a:lnTo>
                  <a:cubicBezTo>
                    <a:pt x="374070" y="220648"/>
                    <a:pt x="378385" y="224967"/>
                    <a:pt x="378385" y="230297"/>
                  </a:cubicBezTo>
                  <a:cubicBezTo>
                    <a:pt x="378385" y="235621"/>
                    <a:pt x="374070" y="239941"/>
                    <a:pt x="368741" y="239941"/>
                  </a:cubicBezTo>
                  <a:lnTo>
                    <a:pt x="108792" y="239941"/>
                  </a:lnTo>
                  <a:cubicBezTo>
                    <a:pt x="103463" y="239941"/>
                    <a:pt x="99143" y="235621"/>
                    <a:pt x="99143" y="230297"/>
                  </a:cubicBezTo>
                  <a:cubicBezTo>
                    <a:pt x="99143" y="224967"/>
                    <a:pt x="103463" y="220648"/>
                    <a:pt x="108792" y="220648"/>
                  </a:cubicBezTo>
                  <a:close/>
                  <a:moveTo>
                    <a:pt x="173779" y="175065"/>
                  </a:moveTo>
                  <a:lnTo>
                    <a:pt x="303754" y="175065"/>
                  </a:lnTo>
                  <a:cubicBezTo>
                    <a:pt x="309077" y="175065"/>
                    <a:pt x="313398" y="179379"/>
                    <a:pt x="313398" y="184709"/>
                  </a:cubicBezTo>
                  <a:cubicBezTo>
                    <a:pt x="313398" y="190033"/>
                    <a:pt x="309077" y="194353"/>
                    <a:pt x="303754" y="194353"/>
                  </a:cubicBezTo>
                  <a:lnTo>
                    <a:pt x="173779" y="194353"/>
                  </a:lnTo>
                  <a:cubicBezTo>
                    <a:pt x="168449" y="194353"/>
                    <a:pt x="164130" y="190033"/>
                    <a:pt x="164130" y="184709"/>
                  </a:cubicBezTo>
                  <a:cubicBezTo>
                    <a:pt x="164130" y="179379"/>
                    <a:pt x="168449" y="175065"/>
                    <a:pt x="173779" y="175065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3" y="598585"/>
                  </a:lnTo>
                  <a:lnTo>
                    <a:pt x="417743" y="554755"/>
                  </a:lnTo>
                  <a:lnTo>
                    <a:pt x="409902" y="546914"/>
                  </a:lnTo>
                  <a:cubicBezTo>
                    <a:pt x="405433" y="542439"/>
                    <a:pt x="402695" y="536225"/>
                    <a:pt x="402695" y="529525"/>
                  </a:cubicBezTo>
                  <a:lnTo>
                    <a:pt x="380593" y="507423"/>
                  </a:lnTo>
                  <a:cubicBezTo>
                    <a:pt x="357499" y="523275"/>
                    <a:pt x="330159" y="531815"/>
                    <a:pt x="301482" y="531815"/>
                  </a:cubicBezTo>
                  <a:cubicBezTo>
                    <a:pt x="301021" y="531815"/>
                    <a:pt x="300563" y="531799"/>
                    <a:pt x="300101" y="531794"/>
                  </a:cubicBezTo>
                  <a:lnTo>
                    <a:pt x="300036" y="531794"/>
                  </a:lnTo>
                  <a:cubicBezTo>
                    <a:pt x="275770" y="531554"/>
                    <a:pt x="252498" y="525204"/>
                    <a:pt x="231990" y="513470"/>
                  </a:cubicBezTo>
                  <a:lnTo>
                    <a:pt x="108792" y="513470"/>
                  </a:lnTo>
                  <a:cubicBezTo>
                    <a:pt x="103463" y="513470"/>
                    <a:pt x="99143" y="509151"/>
                    <a:pt x="99143" y="503826"/>
                  </a:cubicBezTo>
                  <a:cubicBezTo>
                    <a:pt x="99143" y="498498"/>
                    <a:pt x="103463" y="494182"/>
                    <a:pt x="108792" y="494182"/>
                  </a:cubicBezTo>
                  <a:lnTo>
                    <a:pt x="205880" y="494182"/>
                  </a:lnTo>
                  <a:cubicBezTo>
                    <a:pt x="197563" y="486403"/>
                    <a:pt x="190270" y="477808"/>
                    <a:pt x="183845" y="467882"/>
                  </a:cubicBezTo>
                  <a:lnTo>
                    <a:pt x="108792" y="467882"/>
                  </a:lnTo>
                  <a:cubicBezTo>
                    <a:pt x="103463" y="467882"/>
                    <a:pt x="99143" y="463563"/>
                    <a:pt x="99143" y="458238"/>
                  </a:cubicBezTo>
                  <a:cubicBezTo>
                    <a:pt x="99143" y="452910"/>
                    <a:pt x="103463" y="448594"/>
                    <a:pt x="108792" y="448594"/>
                  </a:cubicBezTo>
                  <a:lnTo>
                    <a:pt x="173417" y="448594"/>
                  </a:lnTo>
                  <a:cubicBezTo>
                    <a:pt x="169651" y="440080"/>
                    <a:pt x="166772" y="431266"/>
                    <a:pt x="164782" y="422294"/>
                  </a:cubicBezTo>
                  <a:lnTo>
                    <a:pt x="108792" y="422294"/>
                  </a:lnTo>
                  <a:cubicBezTo>
                    <a:pt x="103463" y="422294"/>
                    <a:pt x="99143" y="417975"/>
                    <a:pt x="99143" y="412650"/>
                  </a:cubicBezTo>
                  <a:cubicBezTo>
                    <a:pt x="99143" y="407321"/>
                    <a:pt x="103463" y="403006"/>
                    <a:pt x="108792" y="403006"/>
                  </a:cubicBezTo>
                  <a:lnTo>
                    <a:pt x="161894" y="403006"/>
                  </a:lnTo>
                  <a:cubicBezTo>
                    <a:pt x="161598" y="399264"/>
                    <a:pt x="161438" y="395512"/>
                    <a:pt x="161438" y="391765"/>
                  </a:cubicBezTo>
                  <a:cubicBezTo>
                    <a:pt x="161438" y="386737"/>
                    <a:pt x="161714" y="381709"/>
                    <a:pt x="162252" y="376706"/>
                  </a:cubicBezTo>
                  <a:lnTo>
                    <a:pt x="108792" y="376706"/>
                  </a:lnTo>
                  <a:cubicBezTo>
                    <a:pt x="103463" y="376706"/>
                    <a:pt x="99143" y="372387"/>
                    <a:pt x="99143" y="367062"/>
                  </a:cubicBezTo>
                  <a:cubicBezTo>
                    <a:pt x="99143" y="361733"/>
                    <a:pt x="103463" y="357418"/>
                    <a:pt x="108792" y="357418"/>
                  </a:cubicBezTo>
                  <a:lnTo>
                    <a:pt x="165688" y="357418"/>
                  </a:lnTo>
                  <a:cubicBezTo>
                    <a:pt x="167947" y="348417"/>
                    <a:pt x="171111" y="339606"/>
                    <a:pt x="175175" y="331118"/>
                  </a:cubicBezTo>
                  <a:lnTo>
                    <a:pt x="108792" y="331118"/>
                  </a:lnTo>
                  <a:cubicBezTo>
                    <a:pt x="103463" y="331118"/>
                    <a:pt x="99143" y="326799"/>
                    <a:pt x="99143" y="321474"/>
                  </a:cubicBezTo>
                  <a:cubicBezTo>
                    <a:pt x="99143" y="316144"/>
                    <a:pt x="103463" y="311830"/>
                    <a:pt x="108792" y="311830"/>
                  </a:cubicBezTo>
                  <a:lnTo>
                    <a:pt x="186397" y="311830"/>
                  </a:lnTo>
                  <a:cubicBezTo>
                    <a:pt x="193369" y="301794"/>
                    <a:pt x="201430" y="293024"/>
                    <a:pt x="210120" y="285530"/>
                  </a:cubicBezTo>
                  <a:lnTo>
                    <a:pt x="108792" y="285530"/>
                  </a:lnTo>
                  <a:cubicBezTo>
                    <a:pt x="103463" y="285530"/>
                    <a:pt x="99143" y="281209"/>
                    <a:pt x="99143" y="275886"/>
                  </a:cubicBezTo>
                  <a:cubicBezTo>
                    <a:pt x="99143" y="270556"/>
                    <a:pt x="103463" y="266242"/>
                    <a:pt x="108792" y="266242"/>
                  </a:cubicBezTo>
                  <a:lnTo>
                    <a:pt x="238766" y="266242"/>
                  </a:lnTo>
                  <a:cubicBezTo>
                    <a:pt x="238877" y="266242"/>
                    <a:pt x="238986" y="266252"/>
                    <a:pt x="239102" y="266257"/>
                  </a:cubicBezTo>
                  <a:cubicBezTo>
                    <a:pt x="258229" y="256748"/>
                    <a:pt x="279462" y="251710"/>
                    <a:pt x="301482" y="251710"/>
                  </a:cubicBezTo>
                  <a:cubicBezTo>
                    <a:pt x="349839" y="251710"/>
                    <a:pt x="392373" y="275941"/>
                    <a:pt x="417743" y="313522"/>
                  </a:cubicBezTo>
                  <a:lnTo>
                    <a:pt x="417743" y="122525"/>
                  </a:lnTo>
                  <a:lnTo>
                    <a:pt x="334127" y="122525"/>
                  </a:lnTo>
                  <a:cubicBezTo>
                    <a:pt x="332404" y="131828"/>
                    <a:pt x="324146" y="138748"/>
                    <a:pt x="314602" y="138748"/>
                  </a:cubicBezTo>
                  <a:lnTo>
                    <a:pt x="162924" y="138748"/>
                  </a:lnTo>
                  <a:cubicBezTo>
                    <a:pt x="153366" y="138748"/>
                    <a:pt x="145123" y="13182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7" y="71934"/>
                    <a:pt x="162371" y="72195"/>
                    <a:pt x="162362" y="72481"/>
                  </a:cubicBezTo>
                  <a:cubicBezTo>
                    <a:pt x="162362" y="72551"/>
                    <a:pt x="162362" y="72617"/>
                    <a:pt x="162357" y="72687"/>
                  </a:cubicBezTo>
                  <a:cubicBezTo>
                    <a:pt x="162357" y="99068"/>
                    <a:pt x="162357" y="92503"/>
                    <a:pt x="162357" y="118893"/>
                  </a:cubicBezTo>
                  <a:cubicBezTo>
                    <a:pt x="162357" y="119069"/>
                    <a:pt x="162463" y="119230"/>
                    <a:pt x="162608" y="119335"/>
                  </a:cubicBezTo>
                  <a:cubicBezTo>
                    <a:pt x="162698" y="119406"/>
                    <a:pt x="162808" y="119461"/>
                    <a:pt x="162924" y="119461"/>
                  </a:cubicBezTo>
                  <a:lnTo>
                    <a:pt x="314602" y="119461"/>
                  </a:lnTo>
                  <a:cubicBezTo>
                    <a:pt x="314718" y="119461"/>
                    <a:pt x="314823" y="119411"/>
                    <a:pt x="314913" y="119340"/>
                  </a:cubicBezTo>
                  <a:cubicBezTo>
                    <a:pt x="315060" y="119235"/>
                    <a:pt x="315171" y="119069"/>
                    <a:pt x="315171" y="118893"/>
                  </a:cubicBezTo>
                  <a:lnTo>
                    <a:pt x="315171" y="72687"/>
                  </a:lnTo>
                  <a:cubicBezTo>
                    <a:pt x="315165" y="72617"/>
                    <a:pt x="315165" y="72551"/>
                    <a:pt x="315165" y="72481"/>
                  </a:cubicBezTo>
                  <a:cubicBezTo>
                    <a:pt x="315155" y="72195"/>
                    <a:pt x="314889" y="71934"/>
                    <a:pt x="314607" y="71934"/>
                  </a:cubicBezTo>
                  <a:close/>
                  <a:moveTo>
                    <a:pt x="238766" y="19288"/>
                  </a:moveTo>
                  <a:cubicBezTo>
                    <a:pt x="225661" y="19288"/>
                    <a:pt x="215002" y="29952"/>
                    <a:pt x="215002" y="43052"/>
                  </a:cubicBezTo>
                  <a:lnTo>
                    <a:pt x="215002" y="52645"/>
                  </a:lnTo>
                  <a:lnTo>
                    <a:pt x="262529" y="52645"/>
                  </a:lnTo>
                  <a:lnTo>
                    <a:pt x="262529" y="43052"/>
                  </a:lnTo>
                  <a:cubicBezTo>
                    <a:pt x="262529" y="29952"/>
                    <a:pt x="251871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5" y="0"/>
                    <a:pt x="281817" y="19313"/>
                    <a:pt x="281817" y="43052"/>
                  </a:cubicBezTo>
                  <a:lnTo>
                    <a:pt x="281817" y="52640"/>
                  </a:lnTo>
                  <a:lnTo>
                    <a:pt x="314607" y="52640"/>
                  </a:lnTo>
                  <a:cubicBezTo>
                    <a:pt x="322006" y="52640"/>
                    <a:pt x="328461" y="56719"/>
                    <a:pt x="331877" y="62742"/>
                  </a:cubicBezTo>
                  <a:lnTo>
                    <a:pt x="431437" y="62742"/>
                  </a:lnTo>
                  <a:cubicBezTo>
                    <a:pt x="456852" y="62742"/>
                    <a:pt x="477526" y="83416"/>
                    <a:pt x="477526" y="108827"/>
                  </a:cubicBezTo>
                  <a:lnTo>
                    <a:pt x="477526" y="339285"/>
                  </a:lnTo>
                  <a:cubicBezTo>
                    <a:pt x="477526" y="344614"/>
                    <a:pt x="473207" y="348934"/>
                    <a:pt x="467882" y="348934"/>
                  </a:cubicBezTo>
                  <a:cubicBezTo>
                    <a:pt x="462554" y="348934"/>
                    <a:pt x="458238" y="344614"/>
                    <a:pt x="458238" y="339285"/>
                  </a:cubicBezTo>
                  <a:lnTo>
                    <a:pt x="458238" y="108827"/>
                  </a:lnTo>
                  <a:cubicBezTo>
                    <a:pt x="458238" y="94050"/>
                    <a:pt x="446214" y="82030"/>
                    <a:pt x="431437" y="82030"/>
                  </a:cubicBezTo>
                  <a:lnTo>
                    <a:pt x="334459" y="82030"/>
                  </a:lnTo>
                  <a:lnTo>
                    <a:pt x="334459" y="103232"/>
                  </a:lnTo>
                  <a:lnTo>
                    <a:pt x="424143" y="103232"/>
                  </a:lnTo>
                  <a:cubicBezTo>
                    <a:pt x="431250" y="103232"/>
                    <a:pt x="437032" y="109013"/>
                    <a:pt x="437032" y="116121"/>
                  </a:cubicBezTo>
                  <a:lnTo>
                    <a:pt x="437032" y="356303"/>
                  </a:lnTo>
                  <a:cubicBezTo>
                    <a:pt x="439996" y="367735"/>
                    <a:pt x="441527" y="379629"/>
                    <a:pt x="441527" y="391760"/>
                  </a:cubicBezTo>
                  <a:cubicBezTo>
                    <a:pt x="441527" y="403896"/>
                    <a:pt x="439996" y="415785"/>
                    <a:pt x="437032" y="427222"/>
                  </a:cubicBezTo>
                  <a:lnTo>
                    <a:pt x="437032" y="490767"/>
                  </a:lnTo>
                  <a:lnTo>
                    <a:pt x="439242" y="492977"/>
                  </a:lnTo>
                  <a:cubicBezTo>
                    <a:pt x="445812" y="492983"/>
                    <a:pt x="451985" y="495539"/>
                    <a:pt x="456631" y="500185"/>
                  </a:cubicBezTo>
                  <a:lnTo>
                    <a:pt x="458233" y="501792"/>
                  </a:lnTo>
                  <a:lnTo>
                    <a:pt x="458233" y="384295"/>
                  </a:lnTo>
                  <a:cubicBezTo>
                    <a:pt x="458233" y="378972"/>
                    <a:pt x="462554" y="374651"/>
                    <a:pt x="467882" y="374651"/>
                  </a:cubicBezTo>
                  <a:cubicBezTo>
                    <a:pt x="473207" y="374651"/>
                    <a:pt x="477526" y="378972"/>
                    <a:pt x="477526" y="384295"/>
                  </a:cubicBezTo>
                  <a:lnTo>
                    <a:pt x="477526" y="521080"/>
                  </a:lnTo>
                  <a:lnTo>
                    <a:pt x="548732" y="592286"/>
                  </a:lnTo>
                  <a:cubicBezTo>
                    <a:pt x="558321" y="601880"/>
                    <a:pt x="558326" y="617491"/>
                    <a:pt x="548732" y="627085"/>
                  </a:cubicBezTo>
                  <a:lnTo>
                    <a:pt x="536803" y="639009"/>
                  </a:lnTo>
                  <a:cubicBezTo>
                    <a:pt x="527209" y="648608"/>
                    <a:pt x="511597" y="648603"/>
                    <a:pt x="502003" y="639014"/>
                  </a:cubicBezTo>
                  <a:lnTo>
                    <a:pt x="477471" y="614477"/>
                  </a:lnTo>
                  <a:cubicBezTo>
                    <a:pt x="476316" y="638874"/>
                    <a:pt x="456109" y="658368"/>
                    <a:pt x="431437" y="658368"/>
                  </a:cubicBezTo>
                  <a:lnTo>
                    <a:pt x="261269" y="658368"/>
                  </a:lnTo>
                  <a:cubicBezTo>
                    <a:pt x="255939" y="658368"/>
                    <a:pt x="251625" y="654049"/>
                    <a:pt x="251625" y="648724"/>
                  </a:cubicBezTo>
                  <a:cubicBezTo>
                    <a:pt x="251625" y="643394"/>
                    <a:pt x="255939" y="639080"/>
                    <a:pt x="261269" y="639080"/>
                  </a:cubicBezTo>
                  <a:lnTo>
                    <a:pt x="431437" y="639080"/>
                  </a:lnTo>
                  <a:cubicBezTo>
                    <a:pt x="446214" y="639080"/>
                    <a:pt x="458233" y="627054"/>
                    <a:pt x="458233" y="612277"/>
                  </a:cubicBezTo>
                  <a:lnTo>
                    <a:pt x="458233" y="595244"/>
                  </a:lnTo>
                  <a:lnTo>
                    <a:pt x="437032" y="574043"/>
                  </a:lnTo>
                  <a:lnTo>
                    <a:pt x="437032" y="604984"/>
                  </a:lnTo>
                  <a:cubicBezTo>
                    <a:pt x="437032" y="612092"/>
                    <a:pt x="431250" y="617873"/>
                    <a:pt x="424143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4"/>
                  </a:cubicBezTo>
                  <a:lnTo>
                    <a:pt x="40495" y="116121"/>
                  </a:lnTo>
                  <a:cubicBezTo>
                    <a:pt x="40495" y="109013"/>
                    <a:pt x="46276" y="103232"/>
                    <a:pt x="53384" y="103232"/>
                  </a:cubicBezTo>
                  <a:lnTo>
                    <a:pt x="143069" y="103232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27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8" y="639080"/>
                  </a:lnTo>
                  <a:cubicBezTo>
                    <a:pt x="221587" y="639080"/>
                    <a:pt x="225902" y="643399"/>
                    <a:pt x="225902" y="648724"/>
                  </a:cubicBezTo>
                  <a:cubicBezTo>
                    <a:pt x="225902" y="654054"/>
                    <a:pt x="221587" y="658368"/>
                    <a:pt x="216258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0" y="52645"/>
                    <a:pt x="162924" y="52645"/>
                  </a:cubicBezTo>
                  <a:lnTo>
                    <a:pt x="195709" y="52645"/>
                  </a:lnTo>
                  <a:lnTo>
                    <a:pt x="195709" y="43052"/>
                  </a:lnTo>
                  <a:cubicBezTo>
                    <a:pt x="195709" y="19313"/>
                    <a:pt x="215023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258895-D738-44EA-88E9-4D993B76129F}"/>
              </a:ext>
            </a:extLst>
          </p:cNvPr>
          <p:cNvSpPr txBox="1"/>
          <p:nvPr/>
        </p:nvSpPr>
        <p:spPr>
          <a:xfrm>
            <a:off x="60960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E6D56-9481-4075-81AE-C5F6EB7765A3}"/>
              </a:ext>
            </a:extLst>
          </p:cNvPr>
          <p:cNvSpPr/>
          <p:nvPr/>
        </p:nvSpPr>
        <p:spPr>
          <a:xfrm>
            <a:off x="7074533" y="2140708"/>
            <a:ext cx="4197806" cy="2847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gaps to be addressed during primary research</a:t>
            </a: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Outstanding questions and hypotheses that </a:t>
            </a:r>
            <a:r>
              <a:rPr lang="en-US" sz="1400">
                <a:solidFill>
                  <a:srgbClr val="565A5C"/>
                </a:solidFill>
                <a:latin typeface="Arial"/>
              </a:rPr>
              <a:t>will inform discussion guide / survey development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9C9CE-D737-9185-712F-F552B0FBCAD0}"/>
              </a:ext>
            </a:extLst>
          </p:cNvPr>
          <p:cNvSpPr txBox="1"/>
          <p:nvPr/>
        </p:nvSpPr>
        <p:spPr>
          <a:xfrm>
            <a:off x="706499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EB20A-1DB4-82F5-BE96-3891954B7292}"/>
              </a:ext>
            </a:extLst>
          </p:cNvPr>
          <p:cNvSpPr/>
          <p:nvPr/>
        </p:nvSpPr>
        <p:spPr>
          <a:xfrm>
            <a:off x="0" y="5599877"/>
            <a:ext cx="12192000" cy="588696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vert="horz" lIns="548640" tIns="45720" rIns="548640" bIns="4572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EVERSANA and Neurizon will work together to develop additional hypotheses for testing in the research.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324D0-4B09-EFFA-A096-68B3C4751E41}"/>
              </a:ext>
            </a:extLst>
          </p:cNvPr>
          <p:cNvSpPr/>
          <p:nvPr/>
        </p:nvSpPr>
        <p:spPr>
          <a:xfrm>
            <a:off x="8572284" y="2357375"/>
            <a:ext cx="1046348" cy="104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410">
            <a:extLst>
              <a:ext uri="{FF2B5EF4-FFF2-40B4-BE49-F238E27FC236}">
                <a16:creationId xmlns:a16="http://schemas.microsoft.com/office/drawing/2014/main" id="{123D9D49-C127-3428-1241-FD8C29850A2F}"/>
              </a:ext>
            </a:extLst>
          </p:cNvPr>
          <p:cNvSpPr>
            <a:spLocks noChangeAspect="1"/>
          </p:cNvSpPr>
          <p:nvPr/>
        </p:nvSpPr>
        <p:spPr>
          <a:xfrm>
            <a:off x="8745245" y="2505928"/>
            <a:ext cx="731319" cy="731316"/>
          </a:xfrm>
          <a:custGeom>
            <a:avLst/>
            <a:gdLst>
              <a:gd name="connsiteX0" fmla="*/ 305043 w 657588"/>
              <a:gd name="connsiteY0" fmla="*/ 414042 h 657586"/>
              <a:gd name="connsiteX1" fmla="*/ 305043 w 657588"/>
              <a:gd name="connsiteY1" fmla="*/ 593655 h 657586"/>
              <a:gd name="connsiteX2" fmla="*/ 362839 w 657588"/>
              <a:gd name="connsiteY2" fmla="*/ 593655 h 657586"/>
              <a:gd name="connsiteX3" fmla="*/ 362839 w 657588"/>
              <a:gd name="connsiteY3" fmla="*/ 426850 h 657586"/>
              <a:gd name="connsiteX4" fmla="*/ 305043 w 657588"/>
              <a:gd name="connsiteY4" fmla="*/ 414042 h 657586"/>
              <a:gd name="connsiteX5" fmla="*/ 537937 w 657588"/>
              <a:gd name="connsiteY5" fmla="*/ 358037 h 657586"/>
              <a:gd name="connsiteX6" fmla="*/ 531280 w 657588"/>
              <a:gd name="connsiteY6" fmla="*/ 365011 h 657586"/>
              <a:gd name="connsiteX7" fmla="*/ 524306 w 657588"/>
              <a:gd name="connsiteY7" fmla="*/ 371663 h 657586"/>
              <a:gd name="connsiteX8" fmla="*/ 621892 w 657588"/>
              <a:gd name="connsiteY8" fmla="*/ 469254 h 657586"/>
              <a:gd name="connsiteX9" fmla="*/ 628705 w 657588"/>
              <a:gd name="connsiteY9" fmla="*/ 472078 h 657586"/>
              <a:gd name="connsiteX10" fmla="*/ 635523 w 657588"/>
              <a:gd name="connsiteY10" fmla="*/ 469254 h 657586"/>
              <a:gd name="connsiteX11" fmla="*/ 635513 w 657588"/>
              <a:gd name="connsiteY11" fmla="*/ 455632 h 657586"/>
              <a:gd name="connsiteX12" fmla="*/ 181741 w 657588"/>
              <a:gd name="connsiteY12" fmla="*/ 327754 h 657586"/>
              <a:gd name="connsiteX13" fmla="*/ 181741 w 657588"/>
              <a:gd name="connsiteY13" fmla="*/ 593655 h 657586"/>
              <a:gd name="connsiteX14" fmla="*/ 239537 w 657588"/>
              <a:gd name="connsiteY14" fmla="*/ 593655 h 657586"/>
              <a:gd name="connsiteX15" fmla="*/ 239537 w 657588"/>
              <a:gd name="connsiteY15" fmla="*/ 374979 h 657586"/>
              <a:gd name="connsiteX16" fmla="*/ 228850 w 657588"/>
              <a:gd name="connsiteY16" fmla="*/ 365011 h 657586"/>
              <a:gd name="connsiteX17" fmla="*/ 199095 w 657588"/>
              <a:gd name="connsiteY17" fmla="*/ 327754 h 657586"/>
              <a:gd name="connsiteX18" fmla="*/ 380068 w 657588"/>
              <a:gd name="connsiteY18" fmla="*/ 57774 h 657586"/>
              <a:gd name="connsiteX19" fmla="*/ 269724 w 657588"/>
              <a:gd name="connsiteY19" fmla="*/ 103414 h 657586"/>
              <a:gd name="connsiteX20" fmla="*/ 224089 w 657588"/>
              <a:gd name="connsiteY20" fmla="*/ 213778 h 657586"/>
              <a:gd name="connsiteX21" fmla="*/ 269724 w 657588"/>
              <a:gd name="connsiteY21" fmla="*/ 324137 h 657586"/>
              <a:gd name="connsiteX22" fmla="*/ 380068 w 657588"/>
              <a:gd name="connsiteY22" fmla="*/ 369771 h 657586"/>
              <a:gd name="connsiteX23" fmla="*/ 490411 w 657588"/>
              <a:gd name="connsiteY23" fmla="*/ 324137 h 657586"/>
              <a:gd name="connsiteX24" fmla="*/ 536041 w 657588"/>
              <a:gd name="connsiteY24" fmla="*/ 213778 h 657586"/>
              <a:gd name="connsiteX25" fmla="*/ 490411 w 657588"/>
              <a:gd name="connsiteY25" fmla="*/ 103414 h 657586"/>
              <a:gd name="connsiteX26" fmla="*/ 380068 w 657588"/>
              <a:gd name="connsiteY26" fmla="*/ 57774 h 657586"/>
              <a:gd name="connsiteX27" fmla="*/ 380068 w 657588"/>
              <a:gd name="connsiteY27" fmla="*/ 38514 h 657586"/>
              <a:gd name="connsiteX28" fmla="*/ 504037 w 657588"/>
              <a:gd name="connsiteY28" fmla="*/ 89793 h 657586"/>
              <a:gd name="connsiteX29" fmla="*/ 555306 w 657588"/>
              <a:gd name="connsiteY29" fmla="*/ 213778 h 657586"/>
              <a:gd name="connsiteX30" fmla="*/ 504037 w 657588"/>
              <a:gd name="connsiteY30" fmla="*/ 337763 h 657586"/>
              <a:gd name="connsiteX31" fmla="*/ 380068 w 657588"/>
              <a:gd name="connsiteY31" fmla="*/ 389041 h 657586"/>
              <a:gd name="connsiteX32" fmla="*/ 256098 w 657588"/>
              <a:gd name="connsiteY32" fmla="*/ 337763 h 657586"/>
              <a:gd name="connsiteX33" fmla="*/ 204824 w 657588"/>
              <a:gd name="connsiteY33" fmla="*/ 213778 h 657586"/>
              <a:gd name="connsiteX34" fmla="*/ 256098 w 657588"/>
              <a:gd name="connsiteY34" fmla="*/ 89793 h 657586"/>
              <a:gd name="connsiteX35" fmla="*/ 380068 w 657588"/>
              <a:gd name="connsiteY35" fmla="*/ 38514 h 657586"/>
              <a:gd name="connsiteX36" fmla="*/ 380065 w 657588"/>
              <a:gd name="connsiteY36" fmla="*/ 0 h 657586"/>
              <a:gd name="connsiteX37" fmla="*/ 531280 w 657588"/>
              <a:gd name="connsiteY37" fmla="*/ 62541 h 657586"/>
              <a:gd name="connsiteX38" fmla="*/ 531832 w 657588"/>
              <a:gd name="connsiteY38" fmla="*/ 63098 h 657586"/>
              <a:gd name="connsiteX39" fmla="*/ 531782 w 657588"/>
              <a:gd name="connsiteY39" fmla="*/ 76719 h 657586"/>
              <a:gd name="connsiteX40" fmla="*/ 518160 w 657588"/>
              <a:gd name="connsiteY40" fmla="*/ 76674 h 657586"/>
              <a:gd name="connsiteX41" fmla="*/ 517634 w 657588"/>
              <a:gd name="connsiteY41" fmla="*/ 76142 h 657586"/>
              <a:gd name="connsiteX42" fmla="*/ 242476 w 657588"/>
              <a:gd name="connsiteY42" fmla="*/ 76167 h 657586"/>
              <a:gd name="connsiteX43" fmla="*/ 242476 w 657588"/>
              <a:gd name="connsiteY43" fmla="*/ 351384 h 657586"/>
              <a:gd name="connsiteX44" fmla="*/ 517659 w 657588"/>
              <a:gd name="connsiteY44" fmla="*/ 351384 h 657586"/>
              <a:gd name="connsiteX45" fmla="*/ 542794 w 657588"/>
              <a:gd name="connsiteY45" fmla="*/ 106996 h 657586"/>
              <a:gd name="connsiteX46" fmla="*/ 545548 w 657588"/>
              <a:gd name="connsiteY46" fmla="*/ 93651 h 657586"/>
              <a:gd name="connsiteX47" fmla="*/ 558888 w 657588"/>
              <a:gd name="connsiteY47" fmla="*/ 96405 h 657586"/>
              <a:gd name="connsiteX48" fmla="*/ 592924 w 657588"/>
              <a:gd name="connsiteY48" fmla="*/ 234458 h 657586"/>
              <a:gd name="connsiteX49" fmla="*/ 550319 w 657588"/>
              <a:gd name="connsiteY49" fmla="*/ 343172 h 657586"/>
              <a:gd name="connsiteX50" fmla="*/ 649144 w 657588"/>
              <a:gd name="connsiteY50" fmla="*/ 442011 h 657586"/>
              <a:gd name="connsiteX51" fmla="*/ 649139 w 657588"/>
              <a:gd name="connsiteY51" fmla="*/ 482880 h 657586"/>
              <a:gd name="connsiteX52" fmla="*/ 628700 w 657588"/>
              <a:gd name="connsiteY52" fmla="*/ 491349 h 657586"/>
              <a:gd name="connsiteX53" fmla="*/ 608261 w 657588"/>
              <a:gd name="connsiteY53" fmla="*/ 482880 h 657586"/>
              <a:gd name="connsiteX54" fmla="*/ 509456 w 657588"/>
              <a:gd name="connsiteY54" fmla="*/ 384060 h 657586"/>
              <a:gd name="connsiteX55" fmla="*/ 423846 w 657588"/>
              <a:gd name="connsiteY55" fmla="*/ 423047 h 657586"/>
              <a:gd name="connsiteX56" fmla="*/ 423041 w 657588"/>
              <a:gd name="connsiteY56" fmla="*/ 615676 h 657586"/>
              <a:gd name="connsiteX57" fmla="*/ 423846 w 657588"/>
              <a:gd name="connsiteY57" fmla="*/ 616482 h 657586"/>
              <a:gd name="connsiteX58" fmla="*/ 423846 w 657588"/>
              <a:gd name="connsiteY58" fmla="*/ 647953 h 657586"/>
              <a:gd name="connsiteX59" fmla="*/ 414214 w 657588"/>
              <a:gd name="connsiteY59" fmla="*/ 657586 h 657586"/>
              <a:gd name="connsiteX60" fmla="*/ 9633 w 657588"/>
              <a:gd name="connsiteY60" fmla="*/ 657586 h 657586"/>
              <a:gd name="connsiteX61" fmla="*/ 0 w 657588"/>
              <a:gd name="connsiteY61" fmla="*/ 647953 h 657586"/>
              <a:gd name="connsiteX62" fmla="*/ 0 w 657588"/>
              <a:gd name="connsiteY62" fmla="*/ 164536 h 657586"/>
              <a:gd name="connsiteX63" fmla="*/ 9633 w 657588"/>
              <a:gd name="connsiteY63" fmla="*/ 154903 h 657586"/>
              <a:gd name="connsiteX64" fmla="*/ 19265 w 657588"/>
              <a:gd name="connsiteY64" fmla="*/ 164536 h 657586"/>
              <a:gd name="connsiteX65" fmla="*/ 19265 w 657588"/>
              <a:gd name="connsiteY65" fmla="*/ 638321 h 657586"/>
              <a:gd name="connsiteX66" fmla="*/ 404574 w 657588"/>
              <a:gd name="connsiteY66" fmla="*/ 638321 h 657586"/>
              <a:gd name="connsiteX67" fmla="*/ 404499 w 657588"/>
              <a:gd name="connsiteY67" fmla="*/ 590719 h 657586"/>
              <a:gd name="connsiteX68" fmla="*/ 404581 w 657588"/>
              <a:gd name="connsiteY68" fmla="*/ 426148 h 657586"/>
              <a:gd name="connsiteX69" fmla="*/ 382099 w 657588"/>
              <a:gd name="connsiteY69" fmla="*/ 427532 h 657586"/>
              <a:gd name="connsiteX70" fmla="*/ 382099 w 657588"/>
              <a:gd name="connsiteY70" fmla="*/ 603288 h 657586"/>
              <a:gd name="connsiteX71" fmla="*/ 372467 w 657588"/>
              <a:gd name="connsiteY71" fmla="*/ 612925 h 657586"/>
              <a:gd name="connsiteX72" fmla="*/ 295406 w 657588"/>
              <a:gd name="connsiteY72" fmla="*/ 612925 h 657586"/>
              <a:gd name="connsiteX73" fmla="*/ 285773 w 657588"/>
              <a:gd name="connsiteY73" fmla="*/ 603288 h 657586"/>
              <a:gd name="connsiteX74" fmla="*/ 285773 w 657588"/>
              <a:gd name="connsiteY74" fmla="*/ 405754 h 657586"/>
              <a:gd name="connsiteX75" fmla="*/ 258802 w 657588"/>
              <a:gd name="connsiteY75" fmla="*/ 389960 h 657586"/>
              <a:gd name="connsiteX76" fmla="*/ 258802 w 657588"/>
              <a:gd name="connsiteY76" fmla="*/ 603288 h 657586"/>
              <a:gd name="connsiteX77" fmla="*/ 249169 w 657588"/>
              <a:gd name="connsiteY77" fmla="*/ 612925 h 657586"/>
              <a:gd name="connsiteX78" fmla="*/ 172108 w 657588"/>
              <a:gd name="connsiteY78" fmla="*/ 612925 h 657586"/>
              <a:gd name="connsiteX79" fmla="*/ 162475 w 657588"/>
              <a:gd name="connsiteY79" fmla="*/ 603288 h 657586"/>
              <a:gd name="connsiteX80" fmla="*/ 162475 w 657588"/>
              <a:gd name="connsiteY80" fmla="*/ 318122 h 657586"/>
              <a:gd name="connsiteX81" fmla="*/ 172108 w 657588"/>
              <a:gd name="connsiteY81" fmla="*/ 308484 h 657586"/>
              <a:gd name="connsiteX82" fmla="*/ 188308 w 657588"/>
              <a:gd name="connsiteY82" fmla="*/ 308484 h 657586"/>
              <a:gd name="connsiteX83" fmla="*/ 166745 w 657588"/>
              <a:gd name="connsiteY83" fmla="*/ 227123 h 657586"/>
              <a:gd name="connsiteX84" fmla="*/ 66786 w 657588"/>
              <a:gd name="connsiteY84" fmla="*/ 227123 h 657586"/>
              <a:gd name="connsiteX85" fmla="*/ 57154 w 657588"/>
              <a:gd name="connsiteY85" fmla="*/ 217491 h 657586"/>
              <a:gd name="connsiteX86" fmla="*/ 66786 w 657588"/>
              <a:gd name="connsiteY86" fmla="*/ 207853 h 657586"/>
              <a:gd name="connsiteX87" fmla="*/ 166409 w 657588"/>
              <a:gd name="connsiteY87" fmla="*/ 207853 h 657586"/>
              <a:gd name="connsiteX88" fmla="*/ 168350 w 657588"/>
              <a:gd name="connsiteY88" fmla="*/ 184308 h 657586"/>
              <a:gd name="connsiteX89" fmla="*/ 66786 w 657588"/>
              <a:gd name="connsiteY89" fmla="*/ 184308 h 657586"/>
              <a:gd name="connsiteX90" fmla="*/ 57154 w 657588"/>
              <a:gd name="connsiteY90" fmla="*/ 174676 h 657586"/>
              <a:gd name="connsiteX91" fmla="*/ 66786 w 657588"/>
              <a:gd name="connsiteY91" fmla="*/ 165043 h 657586"/>
              <a:gd name="connsiteX92" fmla="*/ 171912 w 657588"/>
              <a:gd name="connsiteY92" fmla="*/ 165043 h 657586"/>
              <a:gd name="connsiteX93" fmla="*/ 178826 w 657588"/>
              <a:gd name="connsiteY93" fmla="*/ 141493 h 657586"/>
              <a:gd name="connsiteX94" fmla="*/ 66786 w 657588"/>
              <a:gd name="connsiteY94" fmla="*/ 141493 h 657586"/>
              <a:gd name="connsiteX95" fmla="*/ 57154 w 657588"/>
              <a:gd name="connsiteY95" fmla="*/ 131861 h 657586"/>
              <a:gd name="connsiteX96" fmla="*/ 66786 w 657588"/>
              <a:gd name="connsiteY96" fmla="*/ 122228 h 657586"/>
              <a:gd name="connsiteX97" fmla="*/ 186798 w 657588"/>
              <a:gd name="connsiteY97" fmla="*/ 122228 h 657586"/>
              <a:gd name="connsiteX98" fmla="*/ 205792 w 657588"/>
              <a:gd name="connsiteY98" fmla="*/ 89818 h 657586"/>
              <a:gd name="connsiteX99" fmla="*/ 19265 w 657588"/>
              <a:gd name="connsiteY99" fmla="*/ 89818 h 657586"/>
              <a:gd name="connsiteX100" fmla="*/ 19265 w 657588"/>
              <a:gd name="connsiteY100" fmla="*/ 122785 h 657586"/>
              <a:gd name="connsiteX101" fmla="*/ 9633 w 657588"/>
              <a:gd name="connsiteY101" fmla="*/ 132423 h 657586"/>
              <a:gd name="connsiteX102" fmla="*/ 0 w 657588"/>
              <a:gd name="connsiteY102" fmla="*/ 122785 h 657586"/>
              <a:gd name="connsiteX103" fmla="*/ 0 w 657588"/>
              <a:gd name="connsiteY103" fmla="*/ 80181 h 657586"/>
              <a:gd name="connsiteX104" fmla="*/ 9633 w 657588"/>
              <a:gd name="connsiteY104" fmla="*/ 70548 h 657586"/>
              <a:gd name="connsiteX105" fmla="*/ 221245 w 657588"/>
              <a:gd name="connsiteY105" fmla="*/ 70548 h 657586"/>
              <a:gd name="connsiteX106" fmla="*/ 228850 w 657588"/>
              <a:gd name="connsiteY106" fmla="*/ 62541 h 657586"/>
              <a:gd name="connsiteX107" fmla="*/ 380065 w 657588"/>
              <a:gd name="connsiteY107" fmla="*/ 0 h 6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7588" h="657586">
                <a:moveTo>
                  <a:pt x="305043" y="414042"/>
                </a:moveTo>
                <a:lnTo>
                  <a:pt x="305043" y="593655"/>
                </a:lnTo>
                <a:lnTo>
                  <a:pt x="362839" y="593655"/>
                </a:lnTo>
                <a:lnTo>
                  <a:pt x="362839" y="426850"/>
                </a:lnTo>
                <a:cubicBezTo>
                  <a:pt x="343193" y="425275"/>
                  <a:pt x="323727" y="421010"/>
                  <a:pt x="305043" y="414042"/>
                </a:cubicBezTo>
                <a:close/>
                <a:moveTo>
                  <a:pt x="537937" y="358037"/>
                </a:moveTo>
                <a:cubicBezTo>
                  <a:pt x="535775" y="360410"/>
                  <a:pt x="533558" y="362733"/>
                  <a:pt x="531280" y="365011"/>
                </a:cubicBezTo>
                <a:cubicBezTo>
                  <a:pt x="528997" y="367293"/>
                  <a:pt x="526669" y="369501"/>
                  <a:pt x="524306" y="371663"/>
                </a:cubicBezTo>
                <a:lnTo>
                  <a:pt x="621892" y="469254"/>
                </a:lnTo>
                <a:cubicBezTo>
                  <a:pt x="623708" y="471075"/>
                  <a:pt x="626131" y="472078"/>
                  <a:pt x="628705" y="472078"/>
                </a:cubicBezTo>
                <a:cubicBezTo>
                  <a:pt x="631279" y="472078"/>
                  <a:pt x="633702" y="471075"/>
                  <a:pt x="635523" y="469254"/>
                </a:cubicBezTo>
                <a:cubicBezTo>
                  <a:pt x="639276" y="465506"/>
                  <a:pt x="639271" y="459390"/>
                  <a:pt x="635513" y="455632"/>
                </a:cubicBezTo>
                <a:close/>
                <a:moveTo>
                  <a:pt x="181741" y="327754"/>
                </a:moveTo>
                <a:lnTo>
                  <a:pt x="181741" y="593655"/>
                </a:lnTo>
                <a:lnTo>
                  <a:pt x="239537" y="593655"/>
                </a:lnTo>
                <a:lnTo>
                  <a:pt x="239537" y="374979"/>
                </a:lnTo>
                <a:cubicBezTo>
                  <a:pt x="235894" y="371799"/>
                  <a:pt x="232322" y="368482"/>
                  <a:pt x="228850" y="365011"/>
                </a:cubicBezTo>
                <a:cubicBezTo>
                  <a:pt x="217341" y="353496"/>
                  <a:pt x="207428" y="340984"/>
                  <a:pt x="199095" y="327754"/>
                </a:cubicBezTo>
                <a:close/>
                <a:moveTo>
                  <a:pt x="380068" y="57774"/>
                </a:moveTo>
                <a:cubicBezTo>
                  <a:pt x="340107" y="57774"/>
                  <a:pt x="300142" y="72991"/>
                  <a:pt x="269724" y="103414"/>
                </a:cubicBezTo>
                <a:cubicBezTo>
                  <a:pt x="240294" y="132844"/>
                  <a:pt x="224089" y="172036"/>
                  <a:pt x="224089" y="213778"/>
                </a:cubicBezTo>
                <a:cubicBezTo>
                  <a:pt x="224089" y="255514"/>
                  <a:pt x="240294" y="294707"/>
                  <a:pt x="269724" y="324137"/>
                </a:cubicBezTo>
                <a:cubicBezTo>
                  <a:pt x="299149" y="353566"/>
                  <a:pt x="338331" y="369771"/>
                  <a:pt x="380068" y="369771"/>
                </a:cubicBezTo>
                <a:cubicBezTo>
                  <a:pt x="421799" y="369771"/>
                  <a:pt x="460987" y="353566"/>
                  <a:pt x="490411" y="324137"/>
                </a:cubicBezTo>
                <a:cubicBezTo>
                  <a:pt x="519836" y="294707"/>
                  <a:pt x="536041" y="255514"/>
                  <a:pt x="536041" y="213778"/>
                </a:cubicBezTo>
                <a:cubicBezTo>
                  <a:pt x="536041" y="172036"/>
                  <a:pt x="519836" y="132844"/>
                  <a:pt x="490411" y="103414"/>
                </a:cubicBezTo>
                <a:cubicBezTo>
                  <a:pt x="459993" y="72991"/>
                  <a:pt x="420028" y="57774"/>
                  <a:pt x="380068" y="57774"/>
                </a:cubicBezTo>
                <a:close/>
                <a:moveTo>
                  <a:pt x="380068" y="38514"/>
                </a:moveTo>
                <a:cubicBezTo>
                  <a:pt x="426946" y="38514"/>
                  <a:pt x="470970" y="56726"/>
                  <a:pt x="504037" y="89793"/>
                </a:cubicBezTo>
                <a:cubicBezTo>
                  <a:pt x="537099" y="122860"/>
                  <a:pt x="555306" y="166894"/>
                  <a:pt x="555306" y="213778"/>
                </a:cubicBezTo>
                <a:cubicBezTo>
                  <a:pt x="555306" y="260662"/>
                  <a:pt x="537099" y="304696"/>
                  <a:pt x="504037" y="337763"/>
                </a:cubicBezTo>
                <a:cubicBezTo>
                  <a:pt x="470970" y="370830"/>
                  <a:pt x="426946" y="389041"/>
                  <a:pt x="380068" y="389041"/>
                </a:cubicBezTo>
                <a:cubicBezTo>
                  <a:pt x="333189" y="389041"/>
                  <a:pt x="289165" y="370830"/>
                  <a:pt x="256098" y="337763"/>
                </a:cubicBezTo>
                <a:cubicBezTo>
                  <a:pt x="223036" y="304696"/>
                  <a:pt x="204824" y="260662"/>
                  <a:pt x="204824" y="213778"/>
                </a:cubicBezTo>
                <a:cubicBezTo>
                  <a:pt x="204824" y="166894"/>
                  <a:pt x="223036" y="122860"/>
                  <a:pt x="256098" y="89793"/>
                </a:cubicBezTo>
                <a:cubicBezTo>
                  <a:pt x="289160" y="56726"/>
                  <a:pt x="333189" y="38514"/>
                  <a:pt x="380068" y="38514"/>
                </a:cubicBezTo>
                <a:close/>
                <a:moveTo>
                  <a:pt x="380065" y="0"/>
                </a:moveTo>
                <a:cubicBezTo>
                  <a:pt x="434827" y="0"/>
                  <a:pt x="489589" y="20847"/>
                  <a:pt x="531280" y="62541"/>
                </a:cubicBezTo>
                <a:lnTo>
                  <a:pt x="531832" y="63098"/>
                </a:lnTo>
                <a:cubicBezTo>
                  <a:pt x="535579" y="66870"/>
                  <a:pt x="535559" y="72971"/>
                  <a:pt x="531782" y="76719"/>
                </a:cubicBezTo>
                <a:cubicBezTo>
                  <a:pt x="528009" y="80472"/>
                  <a:pt x="521913" y="80446"/>
                  <a:pt x="518160" y="76674"/>
                </a:cubicBezTo>
                <a:lnTo>
                  <a:pt x="517634" y="76142"/>
                </a:lnTo>
                <a:cubicBezTo>
                  <a:pt x="441792" y="290"/>
                  <a:pt x="318343" y="290"/>
                  <a:pt x="242476" y="76167"/>
                </a:cubicBezTo>
                <a:cubicBezTo>
                  <a:pt x="166604" y="152044"/>
                  <a:pt x="166604" y="275507"/>
                  <a:pt x="242476" y="351384"/>
                </a:cubicBezTo>
                <a:cubicBezTo>
                  <a:pt x="318343" y="427261"/>
                  <a:pt x="441787" y="427261"/>
                  <a:pt x="517659" y="351384"/>
                </a:cubicBezTo>
                <a:cubicBezTo>
                  <a:pt x="582619" y="286419"/>
                  <a:pt x="593190" y="183636"/>
                  <a:pt x="542794" y="106996"/>
                </a:cubicBezTo>
                <a:cubicBezTo>
                  <a:pt x="539869" y="102551"/>
                  <a:pt x="541103" y="96576"/>
                  <a:pt x="545548" y="93651"/>
                </a:cubicBezTo>
                <a:cubicBezTo>
                  <a:pt x="549988" y="90726"/>
                  <a:pt x="555963" y="91960"/>
                  <a:pt x="558888" y="96405"/>
                </a:cubicBezTo>
                <a:cubicBezTo>
                  <a:pt x="585519" y="136908"/>
                  <a:pt x="597605" y="185934"/>
                  <a:pt x="592924" y="234458"/>
                </a:cubicBezTo>
                <a:cubicBezTo>
                  <a:pt x="589101" y="273997"/>
                  <a:pt x="574195" y="311710"/>
                  <a:pt x="550319" y="343172"/>
                </a:cubicBezTo>
                <a:lnTo>
                  <a:pt x="649144" y="442011"/>
                </a:lnTo>
                <a:cubicBezTo>
                  <a:pt x="660407" y="453290"/>
                  <a:pt x="660402" y="471622"/>
                  <a:pt x="649139" y="482880"/>
                </a:cubicBezTo>
                <a:cubicBezTo>
                  <a:pt x="643681" y="488338"/>
                  <a:pt x="636421" y="491349"/>
                  <a:pt x="628700" y="491349"/>
                </a:cubicBezTo>
                <a:cubicBezTo>
                  <a:pt x="620984" y="491349"/>
                  <a:pt x="613724" y="488338"/>
                  <a:pt x="608261" y="482880"/>
                </a:cubicBezTo>
                <a:lnTo>
                  <a:pt x="509456" y="384060"/>
                </a:lnTo>
                <a:cubicBezTo>
                  <a:pt x="483618" y="403732"/>
                  <a:pt x="454294" y="416726"/>
                  <a:pt x="423846" y="423047"/>
                </a:cubicBezTo>
                <a:lnTo>
                  <a:pt x="423041" y="615676"/>
                </a:lnTo>
                <a:lnTo>
                  <a:pt x="423846" y="616482"/>
                </a:lnTo>
                <a:lnTo>
                  <a:pt x="423846" y="647953"/>
                </a:lnTo>
                <a:cubicBezTo>
                  <a:pt x="423846" y="653277"/>
                  <a:pt x="419537" y="657586"/>
                  <a:pt x="414214" y="657586"/>
                </a:cubicBezTo>
                <a:lnTo>
                  <a:pt x="9633" y="657586"/>
                </a:lnTo>
                <a:cubicBezTo>
                  <a:pt x="4315" y="657586"/>
                  <a:pt x="0" y="653277"/>
                  <a:pt x="0" y="647953"/>
                </a:cubicBezTo>
                <a:lnTo>
                  <a:pt x="0" y="164536"/>
                </a:lnTo>
                <a:cubicBezTo>
                  <a:pt x="0" y="159213"/>
                  <a:pt x="4315" y="154903"/>
                  <a:pt x="9633" y="154903"/>
                </a:cubicBezTo>
                <a:cubicBezTo>
                  <a:pt x="14956" y="154903"/>
                  <a:pt x="19265" y="159213"/>
                  <a:pt x="19265" y="164536"/>
                </a:cubicBezTo>
                <a:lnTo>
                  <a:pt x="19265" y="638321"/>
                </a:lnTo>
                <a:lnTo>
                  <a:pt x="404574" y="638321"/>
                </a:lnTo>
                <a:lnTo>
                  <a:pt x="404499" y="590719"/>
                </a:lnTo>
                <a:cubicBezTo>
                  <a:pt x="404526" y="535862"/>
                  <a:pt x="404799" y="475119"/>
                  <a:pt x="404581" y="426148"/>
                </a:cubicBezTo>
                <a:cubicBezTo>
                  <a:pt x="397110" y="427000"/>
                  <a:pt x="389610" y="427457"/>
                  <a:pt x="382099" y="427532"/>
                </a:cubicBezTo>
                <a:lnTo>
                  <a:pt x="382099" y="603288"/>
                </a:lnTo>
                <a:cubicBezTo>
                  <a:pt x="382099" y="608611"/>
                  <a:pt x="377790" y="612925"/>
                  <a:pt x="372467" y="612925"/>
                </a:cubicBezTo>
                <a:lnTo>
                  <a:pt x="295406" y="612925"/>
                </a:lnTo>
                <a:cubicBezTo>
                  <a:pt x="290088" y="612925"/>
                  <a:pt x="285773" y="608611"/>
                  <a:pt x="285773" y="603288"/>
                </a:cubicBezTo>
                <a:lnTo>
                  <a:pt x="285773" y="405754"/>
                </a:lnTo>
                <a:cubicBezTo>
                  <a:pt x="276492" y="401203"/>
                  <a:pt x="267476" y="395935"/>
                  <a:pt x="258802" y="389960"/>
                </a:cubicBezTo>
                <a:lnTo>
                  <a:pt x="258802" y="603288"/>
                </a:lnTo>
                <a:cubicBezTo>
                  <a:pt x="258802" y="608611"/>
                  <a:pt x="254492" y="612925"/>
                  <a:pt x="249169" y="612925"/>
                </a:cubicBezTo>
                <a:lnTo>
                  <a:pt x="172108" y="612925"/>
                </a:lnTo>
                <a:cubicBezTo>
                  <a:pt x="166785" y="612925"/>
                  <a:pt x="162475" y="608611"/>
                  <a:pt x="162475" y="603288"/>
                </a:cubicBezTo>
                <a:lnTo>
                  <a:pt x="162475" y="318122"/>
                </a:lnTo>
                <a:cubicBezTo>
                  <a:pt x="162475" y="312799"/>
                  <a:pt x="166785" y="308484"/>
                  <a:pt x="172108" y="308484"/>
                </a:cubicBezTo>
                <a:lnTo>
                  <a:pt x="188308" y="308484"/>
                </a:lnTo>
                <a:cubicBezTo>
                  <a:pt x="175660" y="282812"/>
                  <a:pt x="168481" y="255108"/>
                  <a:pt x="166745" y="227123"/>
                </a:cubicBezTo>
                <a:lnTo>
                  <a:pt x="66786" y="227123"/>
                </a:lnTo>
                <a:cubicBezTo>
                  <a:pt x="61468" y="227123"/>
                  <a:pt x="57154" y="222809"/>
                  <a:pt x="57154" y="217491"/>
                </a:cubicBezTo>
                <a:cubicBezTo>
                  <a:pt x="57154" y="212168"/>
                  <a:pt x="61468" y="207853"/>
                  <a:pt x="66786" y="207853"/>
                </a:cubicBezTo>
                <a:lnTo>
                  <a:pt x="166409" y="207853"/>
                </a:lnTo>
                <a:cubicBezTo>
                  <a:pt x="166625" y="199981"/>
                  <a:pt x="167272" y="192120"/>
                  <a:pt x="168350" y="184308"/>
                </a:cubicBezTo>
                <a:lnTo>
                  <a:pt x="66786" y="184308"/>
                </a:lnTo>
                <a:cubicBezTo>
                  <a:pt x="61468" y="184308"/>
                  <a:pt x="57154" y="179994"/>
                  <a:pt x="57154" y="174676"/>
                </a:cubicBezTo>
                <a:cubicBezTo>
                  <a:pt x="57154" y="169353"/>
                  <a:pt x="61468" y="165043"/>
                  <a:pt x="66786" y="165043"/>
                </a:cubicBezTo>
                <a:lnTo>
                  <a:pt x="171912" y="165043"/>
                </a:lnTo>
                <a:cubicBezTo>
                  <a:pt x="173759" y="157091"/>
                  <a:pt x="176061" y="149229"/>
                  <a:pt x="178826" y="141493"/>
                </a:cubicBezTo>
                <a:lnTo>
                  <a:pt x="66786" y="141493"/>
                </a:lnTo>
                <a:cubicBezTo>
                  <a:pt x="61468" y="141493"/>
                  <a:pt x="57154" y="137184"/>
                  <a:pt x="57154" y="131861"/>
                </a:cubicBezTo>
                <a:cubicBezTo>
                  <a:pt x="57154" y="126538"/>
                  <a:pt x="61468" y="122228"/>
                  <a:pt x="66786" y="122228"/>
                </a:cubicBezTo>
                <a:lnTo>
                  <a:pt x="186798" y="122228"/>
                </a:lnTo>
                <a:cubicBezTo>
                  <a:pt x="192101" y="111005"/>
                  <a:pt x="198432" y="100158"/>
                  <a:pt x="205792" y="89818"/>
                </a:cubicBezTo>
                <a:lnTo>
                  <a:pt x="19265" y="89818"/>
                </a:lnTo>
                <a:lnTo>
                  <a:pt x="19265" y="122785"/>
                </a:lnTo>
                <a:cubicBezTo>
                  <a:pt x="19265" y="128108"/>
                  <a:pt x="14956" y="132423"/>
                  <a:pt x="9633" y="132423"/>
                </a:cubicBezTo>
                <a:cubicBezTo>
                  <a:pt x="4315" y="132423"/>
                  <a:pt x="0" y="128108"/>
                  <a:pt x="0" y="122785"/>
                </a:cubicBezTo>
                <a:lnTo>
                  <a:pt x="0" y="80181"/>
                </a:lnTo>
                <a:cubicBezTo>
                  <a:pt x="0" y="74863"/>
                  <a:pt x="4315" y="70548"/>
                  <a:pt x="9633" y="70548"/>
                </a:cubicBezTo>
                <a:lnTo>
                  <a:pt x="221245" y="70548"/>
                </a:lnTo>
                <a:cubicBezTo>
                  <a:pt x="223698" y="67829"/>
                  <a:pt x="226231" y="65160"/>
                  <a:pt x="228850" y="62541"/>
                </a:cubicBezTo>
                <a:cubicBezTo>
                  <a:pt x="270542" y="20847"/>
                  <a:pt x="325303" y="0"/>
                  <a:pt x="380065" y="0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665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5A48F-E2BD-4316-50CA-13A7A06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62009-7E6A-F9DD-DA5F-CB8B31BA9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35185"/>
            <a:ext cx="6203655" cy="4713214"/>
          </a:xfrm>
        </p:spPr>
        <p:txBody>
          <a:bodyPr/>
          <a:lstStyle/>
          <a:p>
            <a:r>
              <a:rPr lang="en-US"/>
              <a:t>Project Status</a:t>
            </a:r>
          </a:p>
          <a:p>
            <a:r>
              <a:rPr lang="en-US"/>
              <a:t>Preliminary Analog Research</a:t>
            </a:r>
          </a:p>
          <a:p>
            <a:r>
              <a:rPr lang="en-US"/>
              <a:t>Next Steps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4700-7568-217D-F092-77C77353C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69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C518EACB-59A1-C1FF-AFDF-2662BCDF8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18EACB-59A1-C1FF-AFDF-2662BCDF8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3AB02FE-3E2C-EA4A-76F3-5DB852D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83" y="3087451"/>
            <a:ext cx="3140288" cy="3123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3A160-46EF-E0B8-2FA0-FDF9A354F1F5}"/>
              </a:ext>
            </a:extLst>
          </p:cNvPr>
          <p:cNvSpPr/>
          <p:nvPr/>
        </p:nvSpPr>
        <p:spPr>
          <a:xfrm>
            <a:off x="7579162" y="2822591"/>
            <a:ext cx="4211782" cy="3325472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2B5B-7F0C-30E1-B8AA-0C92549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Detailed Project Approach: US Landscape and Foundational Insights</a:t>
            </a:r>
            <a:br>
              <a:rPr lang="en-US"/>
            </a:br>
            <a:r>
              <a:rPr lang="en-US" b="0"/>
              <a:t>Develop</a:t>
            </a:r>
            <a:r>
              <a:rPr lang="en-US"/>
              <a:t> </a:t>
            </a:r>
            <a:r>
              <a:rPr lang="en-US" b="0"/>
              <a:t>NUZ-001 TPPs and Value Proposition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E1281-F220-3F91-ADD1-8D1CF6A47F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i="1">
                <a:solidFill>
                  <a:schemeClr val="tx2"/>
                </a:solidFill>
              </a:rPr>
              <a:t>EVERSANA will develop research materials for the KOL, payer and patient/caregiver interviews. These materials will be reviewed and revised in coordination with the </a:t>
            </a:r>
            <a:r>
              <a:rPr lang="en-US" sz="1400" b="1" i="1" err="1">
                <a:solidFill>
                  <a:schemeClr val="tx2"/>
                </a:solidFill>
              </a:rPr>
              <a:t>Neurizon</a:t>
            </a:r>
            <a:r>
              <a:rPr lang="en-US" sz="1400" b="1" i="1">
                <a:solidFill>
                  <a:schemeClr val="tx2"/>
                </a:solidFill>
              </a:rPr>
              <a:t> team.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894000-BC8D-E084-166F-B3E92F0106F0}"/>
              </a:ext>
            </a:extLst>
          </p:cNvPr>
          <p:cNvSpPr txBox="1">
            <a:spLocks/>
          </p:cNvSpPr>
          <p:nvPr/>
        </p:nvSpPr>
        <p:spPr>
          <a:xfrm>
            <a:off x="6133683" y="2699229"/>
            <a:ext cx="5531509" cy="155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unmet needs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and economic value for NUZ-001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and barriers of provider choice, including expected impact of payer access restrictions and varying copay levels on prescribing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utilization of NUZ-001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9539-D9A7-A1C2-F921-1B5C74323ABB}"/>
              </a:ext>
            </a:extLst>
          </p:cNvPr>
          <p:cNvSpPr txBox="1"/>
          <p:nvPr/>
        </p:nvSpPr>
        <p:spPr>
          <a:xfrm>
            <a:off x="3600561" y="2667706"/>
            <a:ext cx="2186314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Discussion guides and screeners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8E7C-BC24-3DB3-DE69-101421729F94}"/>
              </a:ext>
            </a:extLst>
          </p:cNvPr>
          <p:cNvSpPr txBox="1"/>
          <p:nvPr/>
        </p:nvSpPr>
        <p:spPr>
          <a:xfrm>
            <a:off x="3725640" y="3433369"/>
            <a:ext cx="2362200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Disease backgrounder and blinded TPPs</a:t>
            </a:r>
          </a:p>
        </p:txBody>
      </p:sp>
      <p:sp>
        <p:nvSpPr>
          <p:cNvPr id="9" name="Down Arrow 21">
            <a:extLst>
              <a:ext uri="{FF2B5EF4-FFF2-40B4-BE49-F238E27FC236}">
                <a16:creationId xmlns:a16="http://schemas.microsoft.com/office/drawing/2014/main" id="{6CB89880-AF28-1254-7432-5F0A89DFA1D0}"/>
              </a:ext>
            </a:extLst>
          </p:cNvPr>
          <p:cNvSpPr/>
          <p:nvPr/>
        </p:nvSpPr>
        <p:spPr>
          <a:xfrm>
            <a:off x="5055740" y="4308778"/>
            <a:ext cx="507304" cy="1064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23">
            <a:extLst>
              <a:ext uri="{FF2B5EF4-FFF2-40B4-BE49-F238E27FC236}">
                <a16:creationId xmlns:a16="http://schemas.microsoft.com/office/drawing/2014/main" id="{5EBB2BF5-E14E-AD34-9ECF-F18D99BC144D}"/>
              </a:ext>
            </a:extLst>
          </p:cNvPr>
          <p:cNvSpPr/>
          <p:nvPr/>
        </p:nvSpPr>
        <p:spPr>
          <a:xfrm flipH="1">
            <a:off x="3375885" y="2716833"/>
            <a:ext cx="118997" cy="4698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8F5C9-3021-F1AD-EC27-46B30365D35A}"/>
              </a:ext>
            </a:extLst>
          </p:cNvPr>
          <p:cNvCxnSpPr/>
          <p:nvPr/>
        </p:nvCxnSpPr>
        <p:spPr>
          <a:xfrm>
            <a:off x="6236037" y="26512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E1F581-8B13-2619-8226-5391D7EE091D}"/>
              </a:ext>
            </a:extLst>
          </p:cNvPr>
          <p:cNvSpPr txBox="1"/>
          <p:nvPr/>
        </p:nvSpPr>
        <p:spPr>
          <a:xfrm>
            <a:off x="6310117" y="2315906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KOL Research Topics: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A48504-0E0F-D33B-075B-6FCFAA51D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" y="2351558"/>
            <a:ext cx="2072820" cy="2676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525928-A959-53CC-84D3-92FBC70A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44" y="3042713"/>
            <a:ext cx="2078916" cy="2676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8B5F8B-57CE-E061-4C2F-0B0EBB445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79" y="4096153"/>
            <a:ext cx="4176122" cy="2322777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625EE9C-8F4A-8E61-4608-64DF4BF454D0}"/>
              </a:ext>
            </a:extLst>
          </p:cNvPr>
          <p:cNvSpPr txBox="1">
            <a:spLocks/>
          </p:cNvSpPr>
          <p:nvPr/>
        </p:nvSpPr>
        <p:spPr>
          <a:xfrm>
            <a:off x="6133683" y="4363364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Current access and coverage landscape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and economic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coverage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DBFB7C-E156-5C72-19ED-C51B79DFDAB8}"/>
              </a:ext>
            </a:extLst>
          </p:cNvPr>
          <p:cNvCxnSpPr/>
          <p:nvPr/>
        </p:nvCxnSpPr>
        <p:spPr>
          <a:xfrm>
            <a:off x="6236037" y="4228075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7E419-2DD2-9033-36C0-6A98DD2BF0EC}"/>
              </a:ext>
            </a:extLst>
          </p:cNvPr>
          <p:cNvSpPr txBox="1"/>
          <p:nvPr/>
        </p:nvSpPr>
        <p:spPr>
          <a:xfrm>
            <a:off x="6310117" y="3892721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Payer Research Topics: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894A-0901-B37B-6C38-80FF1B724C64}"/>
              </a:ext>
            </a:extLst>
          </p:cNvPr>
          <p:cNvSpPr txBox="1"/>
          <p:nvPr/>
        </p:nvSpPr>
        <p:spPr>
          <a:xfrm>
            <a:off x="795157" y="2739629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5E9E7-E819-07F9-90EF-D03E17BAC55D}"/>
              </a:ext>
            </a:extLst>
          </p:cNvPr>
          <p:cNvSpPr txBox="1"/>
          <p:nvPr/>
        </p:nvSpPr>
        <p:spPr>
          <a:xfrm>
            <a:off x="1325204" y="3427621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247A0-C878-3CA7-D94B-F0B17FA029C2}"/>
              </a:ext>
            </a:extLst>
          </p:cNvPr>
          <p:cNvSpPr txBox="1"/>
          <p:nvPr/>
        </p:nvSpPr>
        <p:spPr>
          <a:xfrm>
            <a:off x="2700484" y="5877495"/>
            <a:ext cx="464218" cy="181280"/>
          </a:xfrm>
          <a:prstGeom prst="rect">
            <a:avLst/>
          </a:prstGeom>
          <a:solidFill>
            <a:srgbClr val="001836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1F021-943A-34C0-4FBA-A459E72E8274}"/>
              </a:ext>
            </a:extLst>
          </p:cNvPr>
          <p:cNvSpPr txBox="1"/>
          <p:nvPr/>
        </p:nvSpPr>
        <p:spPr>
          <a:xfrm rot="518554">
            <a:off x="9927801" y="2486898"/>
            <a:ext cx="1613771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12189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D806-5512-D48A-9E0E-115D15184BF4}"/>
              </a:ext>
            </a:extLst>
          </p:cNvPr>
          <p:cNvSpPr/>
          <p:nvPr/>
        </p:nvSpPr>
        <p:spPr>
          <a:xfrm>
            <a:off x="609599" y="1618372"/>
            <a:ext cx="1107899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Primary market research will be conducted by experienced moderators with 100’s of hours of experience and the knowledge on how to accurately probe experts for refined insights.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B959F1-45FD-CCB5-9D0D-61C717D876C4}"/>
              </a:ext>
            </a:extLst>
          </p:cNvPr>
          <p:cNvSpPr txBox="1">
            <a:spLocks/>
          </p:cNvSpPr>
          <p:nvPr/>
        </p:nvSpPr>
        <p:spPr>
          <a:xfrm>
            <a:off x="6120590" y="5753239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Drivers and barriers for product choice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utilization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0EBA3A-6BAB-6E78-514D-96D8DD522B96}"/>
              </a:ext>
            </a:extLst>
          </p:cNvPr>
          <p:cNvCxnSpPr/>
          <p:nvPr/>
        </p:nvCxnSpPr>
        <p:spPr>
          <a:xfrm>
            <a:off x="6338391" y="56335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2D778-3F53-5F55-3C6C-A8AB8D812F79}"/>
              </a:ext>
            </a:extLst>
          </p:cNvPr>
          <p:cNvSpPr txBox="1"/>
          <p:nvPr/>
        </p:nvSpPr>
        <p:spPr>
          <a:xfrm>
            <a:off x="6290226" y="5247662"/>
            <a:ext cx="5183088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Patient/Caregiver Research Topics:</a:t>
            </a:r>
          </a:p>
        </p:txBody>
      </p:sp>
    </p:spTree>
    <p:extLst>
      <p:ext uri="{BB962C8B-B14F-4D97-AF65-F5344CB8AC3E}">
        <p14:creationId xmlns:p14="http://schemas.microsoft.com/office/powerpoint/2010/main" val="11098639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3577-0140-545A-8B00-46365249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95EB4-FF17-0639-F5F4-F9EA946E9AFD}"/>
              </a:ext>
            </a:extLst>
          </p:cNvPr>
          <p:cNvSpPr/>
          <p:nvPr/>
        </p:nvSpPr>
        <p:spPr>
          <a:xfrm>
            <a:off x="11116235" y="6096000"/>
            <a:ext cx="914400" cy="6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8D9-1297-8D5A-DC16-C132EA6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Market Research Approach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6160AE-D28D-0284-F08F-E2F1E5361BDE}"/>
              </a:ext>
            </a:extLst>
          </p:cNvPr>
          <p:cNvSpPr/>
          <p:nvPr/>
        </p:nvSpPr>
        <p:spPr>
          <a:xfrm>
            <a:off x="1051038" y="1546096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E73A-A377-451C-1EC7-CBB4A4AB2EA4}"/>
              </a:ext>
            </a:extLst>
          </p:cNvPr>
          <p:cNvSpPr txBox="1"/>
          <p:nvPr/>
        </p:nvSpPr>
        <p:spPr>
          <a:xfrm>
            <a:off x="499533" y="6603866"/>
            <a:ext cx="5088467" cy="2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*The final screening criteria will be aligned upon in collaboration with the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Neurizon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core team</a:t>
            </a:r>
          </a:p>
        </p:txBody>
      </p:sp>
      <p:graphicFrame>
        <p:nvGraphicFramePr>
          <p:cNvPr id="3" name="Group 84">
            <a:extLst>
              <a:ext uri="{FF2B5EF4-FFF2-40B4-BE49-F238E27FC236}">
                <a16:creationId xmlns:a16="http://schemas.microsoft.com/office/drawing/2014/main" id="{E6618D01-D602-C4CA-133B-896B5F21A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38804"/>
              </p:ext>
            </p:extLst>
          </p:nvPr>
        </p:nvGraphicFramePr>
        <p:xfrm>
          <a:off x="408179" y="927606"/>
          <a:ext cx="11537005" cy="15519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3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726">
                  <a:extLst>
                    <a:ext uri="{9D8B030D-6E8A-4147-A177-3AD203B41FA5}">
                      <a16:colId xmlns:a16="http://schemas.microsoft.com/office/drawing/2014/main" val="1921570150"/>
                    </a:ext>
                  </a:extLst>
                </a:gridCol>
                <a:gridCol w="9047980">
                  <a:extLst>
                    <a:ext uri="{9D8B030D-6E8A-4147-A177-3AD203B41FA5}">
                      <a16:colId xmlns:a16="http://schemas.microsoft.com/office/drawing/2014/main" val="2182388144"/>
                    </a:ext>
                  </a:extLst>
                </a:gridCol>
              </a:tblGrid>
              <a:tr h="293370">
                <a:tc rowSpan="2"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n-lt"/>
                        </a:rPr>
                        <a:t>Approach</a:t>
                      </a:r>
                    </a:p>
                    <a:p>
                      <a:pPr marL="0" indent="0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sz="1100" b="0"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Methodology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We will follow a mixed methodology (survey and interviews).The research will be </a:t>
                      </a:r>
                      <a:r>
                        <a:rPr lang="en-US" sz="1200" b="1" i="0">
                          <a:latin typeface="+mn-lt"/>
                        </a:rPr>
                        <a:t>double-blinded</a:t>
                      </a:r>
                      <a:r>
                        <a:rPr lang="en-US" sz="1200" b="0" i="0">
                          <a:latin typeface="+mn-lt"/>
                        </a:rPr>
                        <a:t>, and all p</a:t>
                      </a:r>
                      <a:r>
                        <a:rPr lang="en-US" sz="1200" b="0">
                          <a:latin typeface="+mn-lt"/>
                        </a:rPr>
                        <a:t>articipants will be </a:t>
                      </a:r>
                      <a:r>
                        <a:rPr lang="en-US" sz="1200" b="1">
                          <a:latin typeface="+mn-lt"/>
                        </a:rPr>
                        <a:t>screened prior to acceptance</a:t>
                      </a:r>
                      <a:endParaRPr lang="en-US" sz="1200" b="0" i="0">
                        <a:latin typeface="+mn-lt"/>
                      </a:endParaRPr>
                    </a:p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Interviews will be conducted over the phone and last </a:t>
                      </a:r>
                      <a:r>
                        <a:rPr lang="en-US" sz="1200" b="1" i="0">
                          <a:latin typeface="+mn-lt"/>
                        </a:rPr>
                        <a:t>roughly 60 minutes for payers and KOLs, and 30 minutes for patients </a:t>
                      </a:r>
                      <a:r>
                        <a:rPr lang="en-US" sz="1200" b="0" i="0">
                          <a:latin typeface="+mn-lt"/>
                        </a:rPr>
                        <a:t>with screen-sharing to share relevant stimuli; t</a:t>
                      </a:r>
                      <a:r>
                        <a:rPr lang="en-US" sz="1200"/>
                        <a:t>he online survey will take approximately </a:t>
                      </a:r>
                      <a:r>
                        <a:rPr lang="en-US" sz="1200" b="1"/>
                        <a:t>30 minutes </a:t>
                      </a:r>
                      <a:r>
                        <a:rPr lang="en-US" sz="1200"/>
                        <a:t>to complete on respondents’ own devices.</a:t>
                      </a:r>
                      <a:endParaRPr lang="en-US" sz="1200" b="0" i="0"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Benefits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Insight into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individual stakeholder perspectives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priorities and motivations</a:t>
                      </a:r>
                    </a:p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Ability 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tailor each conversation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interviewee backgrounds and adjust line of questioning as fielding progresses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5826"/>
                  </a:ext>
                </a:extLst>
              </a:tr>
            </a:tbl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3E8908-CEE8-E2EF-B89D-B3649AA99B5C}"/>
              </a:ext>
            </a:extLst>
          </p:cNvPr>
          <p:cNvSpPr/>
          <p:nvPr/>
        </p:nvSpPr>
        <p:spPr>
          <a:xfrm>
            <a:off x="849618" y="1368587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69FF00-5325-5CDC-32D9-C96F4D39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46033"/>
              </p:ext>
            </p:extLst>
          </p:nvPr>
        </p:nvGraphicFramePr>
        <p:xfrm>
          <a:off x="408178" y="2482252"/>
          <a:ext cx="11537006" cy="416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478">
                  <a:extLst>
                    <a:ext uri="{9D8B030D-6E8A-4147-A177-3AD203B41FA5}">
                      <a16:colId xmlns:a16="http://schemas.microsoft.com/office/drawing/2014/main" val="1546420655"/>
                    </a:ext>
                  </a:extLst>
                </a:gridCol>
                <a:gridCol w="5271407">
                  <a:extLst>
                    <a:ext uri="{9D8B030D-6E8A-4147-A177-3AD203B41FA5}">
                      <a16:colId xmlns:a16="http://schemas.microsoft.com/office/drawing/2014/main" val="1985913635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26612867"/>
                    </a:ext>
                  </a:extLst>
                </a:gridCol>
                <a:gridCol w="932025">
                  <a:extLst>
                    <a:ext uri="{9D8B030D-6E8A-4147-A177-3AD203B41FA5}">
                      <a16:colId xmlns:a16="http://schemas.microsoft.com/office/drawing/2014/main" val="344951088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92066512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07244301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2026752015"/>
                    </a:ext>
                  </a:extLst>
                </a:gridCol>
              </a:tblGrid>
              <a:tr h="27102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Description*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855"/>
                  </a:ext>
                </a:extLst>
              </a:tr>
              <a:tr h="4517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Payers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Pharmacy &amp; Medical Directors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3+ years of experience in position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Voting P&amp;T member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Familiar with ALS and its management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Knowledgeable about orphan drug pricing and the impact of pricing on utilization management decisions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Payer mix of Commercial and Medicare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National MCOs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Regional MCOs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PBMs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IDNs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4441"/>
                  </a:ext>
                </a:extLst>
              </a:tr>
              <a:tr h="903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3-4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5-6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69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KOLs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Contribute to or author </a:t>
                      </a:r>
                      <a:r>
                        <a:rPr lang="en-US" sz="1200" b="0"/>
                        <a:t>clinical guidelines or consensus statements </a:t>
                      </a:r>
                      <a:r>
                        <a:rPr lang="en-US" sz="1200"/>
                        <a:t>in ALS or related neuromuscular diseases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Have </a:t>
                      </a:r>
                      <a:r>
                        <a:rPr lang="en-US" sz="1200" b="0"/>
                        <a:t>peer-reviewed publications in leading journals within the past 5 years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/>
                        <a:t>[KOL Only] Regularly participate in academic teaching, conference presentations, or advisory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Board-certified physicians practicing &gt;3 years within their specialty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≥75% of time spent in patient care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Mix of geographies and practice affiliations and settings (e.g., academic medical center, IDN, community, private group/solo practice)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Experience treating and managing at least 5 ALS patients per month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437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Prescribers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5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017394"/>
                  </a:ext>
                </a:extLst>
              </a:tr>
              <a:tr h="32048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i="0"/>
                        <a:t>Patients/Caregivers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Patients and caregivers of patients who are living with ALS and were diagnosed in the last 6 months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patients who are taking therapy vs. treatment naïve, if possible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geographic locations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147926"/>
                  </a:ext>
                </a:extLst>
              </a:tr>
              <a:tr h="451704">
                <a:tc vMerge="1">
                  <a:txBody>
                    <a:bodyPr/>
                    <a:lstStyle/>
                    <a:p>
                      <a:pPr algn="ctr"/>
                      <a:endParaRPr lang="en-US" sz="1200" b="1" i="0"/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 i="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No cap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(2-week)</a:t>
                      </a:r>
                      <a:endParaRPr lang="en-US" sz="1200" b="1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97270"/>
                  </a:ext>
                </a:extLst>
              </a:tr>
            </a:tbl>
          </a:graphicData>
        </a:graphic>
      </p:graphicFrame>
      <p:sp>
        <p:nvSpPr>
          <p:cNvPr id="8" name="Rettangolo 21">
            <a:extLst>
              <a:ext uri="{FF2B5EF4-FFF2-40B4-BE49-F238E27FC236}">
                <a16:creationId xmlns:a16="http://schemas.microsoft.com/office/drawing/2014/main" id="{854860B9-630A-BFD1-0A3E-ACD385E64D71}"/>
              </a:ext>
            </a:extLst>
          </p:cNvPr>
          <p:cNvSpPr/>
          <p:nvPr/>
        </p:nvSpPr>
        <p:spPr>
          <a:xfrm>
            <a:off x="9915525" y="197705"/>
            <a:ext cx="2095123" cy="3048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1"/>
                </a:solidFill>
              </a:rPr>
              <a:t>Tentative for Discussion</a:t>
            </a:r>
            <a:endParaRPr lang="en-GB" sz="1200" i="1" cap="smal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1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2F42-EB71-C508-5A25-27C800444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469D4B-D926-16A4-5943-0FB744173E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2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89AC-F6E7-68B5-54F3-719D9693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Dashboard – November 10</a:t>
            </a:r>
            <a:r>
              <a:rPr lang="en-US" baseline="30000"/>
              <a:t>th</a:t>
            </a:r>
            <a:r>
              <a:rPr lang="en-US"/>
              <a:t>, 2025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E1380-9CFB-4117-992B-470C089E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87468"/>
              </p:ext>
            </p:extLst>
          </p:nvPr>
        </p:nvGraphicFramePr>
        <p:xfrm>
          <a:off x="609600" y="927605"/>
          <a:ext cx="10972802" cy="4534039"/>
        </p:xfrm>
        <a:graphic>
          <a:graphicData uri="http://schemas.openxmlformats.org/drawingml/2006/table">
            <a:tbl>
              <a:tblPr firstRow="1" bandRow="1"/>
              <a:tblGrid>
                <a:gridCol w="2717929">
                  <a:extLst>
                    <a:ext uri="{9D8B030D-6E8A-4147-A177-3AD203B41FA5}">
                      <a16:colId xmlns:a16="http://schemas.microsoft.com/office/drawing/2014/main" val="3103959881"/>
                    </a:ext>
                  </a:extLst>
                </a:gridCol>
                <a:gridCol w="1420309">
                  <a:extLst>
                    <a:ext uri="{9D8B030D-6E8A-4147-A177-3AD203B41FA5}">
                      <a16:colId xmlns:a16="http://schemas.microsoft.com/office/drawing/2014/main" val="57450463"/>
                    </a:ext>
                  </a:extLst>
                </a:gridCol>
                <a:gridCol w="6834564">
                  <a:extLst>
                    <a:ext uri="{9D8B030D-6E8A-4147-A177-3AD203B41FA5}">
                      <a16:colId xmlns:a16="http://schemas.microsoft.com/office/drawing/2014/main" val="2545235082"/>
                    </a:ext>
                  </a:extLst>
                </a:gridCol>
              </a:tblGrid>
              <a:tr h="4181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rgbClr val="DC4405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5">
                          <a:solidFill>
                            <a:schemeClr val="accent1"/>
                          </a:solidFill>
                          <a:uFill>
                            <a:solidFill>
                              <a:srgbClr val="007397"/>
                            </a:solidFill>
                          </a:uFill>
                          <a:latin typeface="+mj-lt"/>
                          <a:cs typeface="Arial"/>
                        </a:rPr>
                        <a:t>Status Report</a:t>
                      </a:r>
                      <a:endParaRPr lang="en-US" sz="1400">
                        <a:solidFill>
                          <a:schemeClr val="accent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352">
                        <a:lumMod val="10000"/>
                        <a:lumOff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4872"/>
                  </a:ext>
                </a:extLst>
              </a:tr>
              <a:tr h="1224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Items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Review and synthesis of </a:t>
                      </a:r>
                      <a:r>
                        <a:rPr lang="en-US" sz="1400" b="0" kern="120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N</a:t>
                      </a:r>
                      <a:r>
                        <a:rPr lang="en-US" altLang="zh-CN" sz="1400" b="0" kern="120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eurizon</a:t>
                      </a:r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materials received</a:t>
                      </a:r>
                      <a:endParaRPr lang="en-US"/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PMR (Primary Market Research) Screeners drafted: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Physicians 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Payers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5247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8637"/>
                  </a:ext>
                </a:extLst>
              </a:tr>
              <a:tr h="43556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Partially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PMR discussion guide and stimuli early drafts:</a:t>
                      </a: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Payers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Physicians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7645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625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Action Items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11/03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Neurizon </a:t>
                      </a:r>
                      <a:r>
                        <a:rPr lang="en-US" sz="1400" b="0">
                          <a:latin typeface="+mj-lt"/>
                        </a:rPr>
                        <a:t>to provide share TPP inputs and feedback on screening criteria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91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11/07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EVERSANA </a:t>
                      </a:r>
                      <a:r>
                        <a:rPr lang="en-US" sz="1400" b="0">
                          <a:latin typeface="+mj-lt"/>
                        </a:rPr>
                        <a:t>targeting</a:t>
                      </a:r>
                      <a:r>
                        <a:rPr lang="en-US" sz="1400" b="1">
                          <a:latin typeface="+mj-lt"/>
                        </a:rPr>
                        <a:t> </a:t>
                      </a:r>
                      <a:r>
                        <a:rPr lang="en-US" sz="1400" b="0">
                          <a:latin typeface="+mj-lt"/>
                        </a:rPr>
                        <a:t>to complete drafts of Payer / HCP DGs and stimuli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94046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0" u="none" strike="noStrike" kern="1200" cap="none" spc="0" baseline="0">
                        <a:solidFill>
                          <a:srgbClr val="565A5C"/>
                        </a:solidFill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06599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Upcoming Milestones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Finalize PMR materials and initiate the interviews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Keep working on survey materials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7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603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5C3-50C8-C1AA-B5EE-74C8247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9895-54A8-D97C-DF35-0B2179AD9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38" y="804658"/>
            <a:ext cx="10972801" cy="349889"/>
          </a:xfrm>
        </p:spPr>
        <p:txBody>
          <a:bodyPr/>
          <a:lstStyle/>
          <a:p>
            <a:r>
              <a:rPr lang="en-US"/>
              <a:t>The project is expected to take approximately 12 weeks to complete. One extra week was added to accommodate potential holiday delays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E40513-64B2-5497-FE2F-5BE12B68D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380566"/>
              </p:ext>
            </p:extLst>
          </p:nvPr>
        </p:nvGraphicFramePr>
        <p:xfrm>
          <a:off x="609600" y="2279257"/>
          <a:ext cx="11101519" cy="3344016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20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791369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368687352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97128437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7394833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54611423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37711914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71190318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07627889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94870054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6828020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12/1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12/29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1/12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Landscape and 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Foundational Insights 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047668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Stakeholder Insights and </a:t>
                      </a:r>
                      <a:b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 Strategy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Commercial Forecasting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for Target Markets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95090"/>
                  </a:ext>
                </a:extLst>
              </a:tr>
              <a:tr h="711366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Project Management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ヒラギノ角ゴ Pro W3" pitchFamily="1" charset="-128"/>
                      </a:endParaRP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166">
            <a:extLst>
              <a:ext uri="{FF2B5EF4-FFF2-40B4-BE49-F238E27FC236}">
                <a16:creationId xmlns:a16="http://schemas.microsoft.com/office/drawing/2014/main" id="{B4C9AD0E-D85E-ED01-2F87-BF67C067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071" y="2851246"/>
            <a:ext cx="64059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meeting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64074-847E-9D3D-4789-76E50CB10535}"/>
              </a:ext>
            </a:extLst>
          </p:cNvPr>
          <p:cNvCxnSpPr>
            <a:cxnSpLocks/>
          </p:cNvCxnSpPr>
          <p:nvPr/>
        </p:nvCxnSpPr>
        <p:spPr>
          <a:xfrm flipV="1">
            <a:off x="2844918" y="5275908"/>
            <a:ext cx="8829272" cy="0"/>
          </a:xfrm>
          <a:prstGeom prst="line">
            <a:avLst/>
          </a:prstGeom>
          <a:ln w="38100">
            <a:solidFill>
              <a:schemeClr val="bg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67">
            <a:extLst>
              <a:ext uri="{FF2B5EF4-FFF2-40B4-BE49-F238E27FC236}">
                <a16:creationId xmlns:a16="http://schemas.microsoft.com/office/drawing/2014/main" id="{ECCF6F6B-4CC1-1F92-90F3-6238947A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39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utoShape 167">
            <a:extLst>
              <a:ext uri="{FF2B5EF4-FFF2-40B4-BE49-F238E27FC236}">
                <a16:creationId xmlns:a16="http://schemas.microsoft.com/office/drawing/2014/main" id="{03CB2BFC-3F7D-5320-270E-24458C442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97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utoShape 167">
            <a:extLst>
              <a:ext uri="{FF2B5EF4-FFF2-40B4-BE49-F238E27FC236}">
                <a16:creationId xmlns:a16="http://schemas.microsoft.com/office/drawing/2014/main" id="{B34C4D54-55AD-D578-DEF3-D62F951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1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utoShape 167">
            <a:extLst>
              <a:ext uri="{FF2B5EF4-FFF2-40B4-BE49-F238E27FC236}">
                <a16:creationId xmlns:a16="http://schemas.microsoft.com/office/drawing/2014/main" id="{86BA2842-ECFF-A715-C19D-B6353059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26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utoShape 167">
            <a:extLst>
              <a:ext uri="{FF2B5EF4-FFF2-40B4-BE49-F238E27FC236}">
                <a16:creationId xmlns:a16="http://schemas.microsoft.com/office/drawing/2014/main" id="{DE5F71D3-ED1C-4640-617B-E83A63A1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30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utoShape 167">
            <a:extLst>
              <a:ext uri="{FF2B5EF4-FFF2-40B4-BE49-F238E27FC236}">
                <a16:creationId xmlns:a16="http://schemas.microsoft.com/office/drawing/2014/main" id="{8831CF8E-CE88-A256-3F73-0205FAF6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349" y="5158005"/>
            <a:ext cx="180892" cy="220662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utoShape 167">
            <a:extLst>
              <a:ext uri="{FF2B5EF4-FFF2-40B4-BE49-F238E27FC236}">
                <a16:creationId xmlns:a16="http://schemas.microsoft.com/office/drawing/2014/main" id="{55DE52E9-2D00-7B6C-3139-EDB8A5A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22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AutoShape 167">
            <a:extLst>
              <a:ext uri="{FF2B5EF4-FFF2-40B4-BE49-F238E27FC236}">
                <a16:creationId xmlns:a16="http://schemas.microsoft.com/office/drawing/2014/main" id="{5D11455E-5654-79E1-A521-CCDFD679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139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utoShape 167">
            <a:extLst>
              <a:ext uri="{FF2B5EF4-FFF2-40B4-BE49-F238E27FC236}">
                <a16:creationId xmlns:a16="http://schemas.microsoft.com/office/drawing/2014/main" id="{E4AC692D-70B2-CBB7-A84C-2E5DDB6E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05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E1EA17-8F36-70B9-2D43-C1FAB4449DAC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7391006" y="3776811"/>
            <a:ext cx="4188755" cy="15938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6">
            <a:extLst>
              <a:ext uri="{FF2B5EF4-FFF2-40B4-BE49-F238E27FC236}">
                <a16:creationId xmlns:a16="http://schemas.microsoft.com/office/drawing/2014/main" id="{3569C1AD-2CB0-A9E3-2FD0-D293639C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739" y="3374988"/>
            <a:ext cx="1852488" cy="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Report: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 Opportunity Assessment</a:t>
            </a: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FB8EC39C-B85D-E884-32A9-E9769E81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796" y="3374066"/>
            <a:ext cx="10525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findings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4651D-4B44-AB87-7B24-F7408730EB5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10471" y="3776811"/>
            <a:ext cx="3880535" cy="29185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6">
            <a:extLst>
              <a:ext uri="{FF2B5EF4-FFF2-40B4-BE49-F238E27FC236}">
                <a16:creationId xmlns:a16="http://schemas.microsoft.com/office/drawing/2014/main" id="{0C33EBD8-6F52-7461-ECA6-3B6EB08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422" y="3465949"/>
            <a:ext cx="13277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and align on research materials</a:t>
            </a:r>
          </a:p>
        </p:txBody>
      </p:sp>
      <p:sp>
        <p:nvSpPr>
          <p:cNvPr id="40" name="5-Point Star 45">
            <a:extLst>
              <a:ext uri="{FF2B5EF4-FFF2-40B4-BE49-F238E27FC236}">
                <a16:creationId xmlns:a16="http://schemas.microsoft.com/office/drawing/2014/main" id="{E64FB79A-76DF-0CC6-C5E2-4EB7B1B6AB72}"/>
              </a:ext>
            </a:extLst>
          </p:cNvPr>
          <p:cNvSpPr>
            <a:spLocks noChangeAspect="1"/>
          </p:cNvSpPr>
          <p:nvPr/>
        </p:nvSpPr>
        <p:spPr bwMode="auto">
          <a:xfrm>
            <a:off x="4792139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166">
            <a:extLst>
              <a:ext uri="{FF2B5EF4-FFF2-40B4-BE49-F238E27FC236}">
                <a16:creationId xmlns:a16="http://schemas.microsoft.com/office/drawing/2014/main" id="{DA5B0E81-58AD-C59E-983F-BF7325DD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45" y="3898749"/>
            <a:ext cx="2444384" cy="177952"/>
          </a:xfrm>
          <a:prstGeom prst="rect">
            <a:avLst/>
          </a:prstGeom>
          <a:solidFill>
            <a:srgbClr val="E8E9E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primary research</a:t>
            </a:r>
          </a:p>
        </p:txBody>
      </p:sp>
      <p:sp>
        <p:nvSpPr>
          <p:cNvPr id="42" name="AutoShape 167">
            <a:extLst>
              <a:ext uri="{FF2B5EF4-FFF2-40B4-BE49-F238E27FC236}">
                <a16:creationId xmlns:a16="http://schemas.microsoft.com/office/drawing/2014/main" id="{54B6E24E-4B26-225E-B36E-D32EF3CC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066" y="3691081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5-Point Star 45">
            <a:extLst>
              <a:ext uri="{FF2B5EF4-FFF2-40B4-BE49-F238E27FC236}">
                <a16:creationId xmlns:a16="http://schemas.microsoft.com/office/drawing/2014/main" id="{7C0A4FFB-7C77-606F-2A51-BD7E0027A083}"/>
              </a:ext>
            </a:extLst>
          </p:cNvPr>
          <p:cNvSpPr>
            <a:spLocks noChangeAspect="1"/>
          </p:cNvSpPr>
          <p:nvPr/>
        </p:nvSpPr>
        <p:spPr bwMode="auto">
          <a:xfrm>
            <a:off x="7289071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utoShape 167">
            <a:extLst>
              <a:ext uri="{FF2B5EF4-FFF2-40B4-BE49-F238E27FC236}">
                <a16:creationId xmlns:a16="http://schemas.microsoft.com/office/drawing/2014/main" id="{333BAA0D-998B-E1CC-4EDD-C647F57B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592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66">
            <a:extLst>
              <a:ext uri="{FF2B5EF4-FFF2-40B4-BE49-F238E27FC236}">
                <a16:creationId xmlns:a16="http://schemas.microsoft.com/office/drawing/2014/main" id="{149EDB1B-2F61-5E04-A3EB-3E7BC450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24" y="2851032"/>
            <a:ext cx="75988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 Research</a:t>
            </a:r>
          </a:p>
        </p:txBody>
      </p:sp>
      <p:sp>
        <p:nvSpPr>
          <p:cNvPr id="55" name="AutoShape 167">
            <a:extLst>
              <a:ext uri="{FF2B5EF4-FFF2-40B4-BE49-F238E27FC236}">
                <a16:creationId xmlns:a16="http://schemas.microsoft.com/office/drawing/2014/main" id="{8D6957BA-AEB1-4534-F555-0B2DAE70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09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F252BE-5CEA-2FBE-1982-0AEE1CE38778}"/>
              </a:ext>
            </a:extLst>
          </p:cNvPr>
          <p:cNvCxnSpPr>
            <a:cxnSpLocks/>
          </p:cNvCxnSpPr>
          <p:nvPr/>
        </p:nvCxnSpPr>
        <p:spPr>
          <a:xfrm>
            <a:off x="6869044" y="4623501"/>
            <a:ext cx="4086583" cy="540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167">
            <a:extLst>
              <a:ext uri="{FF2B5EF4-FFF2-40B4-BE49-F238E27FC236}">
                <a16:creationId xmlns:a16="http://schemas.microsoft.com/office/drawing/2014/main" id="{7D8C9FAC-C51E-4849-8CD1-54FA5013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80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166">
            <a:extLst>
              <a:ext uri="{FF2B5EF4-FFF2-40B4-BE49-F238E27FC236}">
                <a16:creationId xmlns:a16="http://schemas.microsoft.com/office/drawing/2014/main" id="{51E85BB0-8E45-6951-4D22-5B32286A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3672" y="4220407"/>
            <a:ext cx="151777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Model with Revenue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166">
            <a:extLst>
              <a:ext uri="{FF2B5EF4-FFF2-40B4-BE49-F238E27FC236}">
                <a16:creationId xmlns:a16="http://schemas.microsoft.com/office/drawing/2014/main" id="{F46F7069-2F06-EDAC-7213-15B14A77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079" y="4250814"/>
            <a:ext cx="1517770" cy="267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Model and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237D0-AB72-5634-1DB0-E127775BEF8A}"/>
              </a:ext>
            </a:extLst>
          </p:cNvPr>
          <p:cNvCxnSpPr>
            <a:cxnSpLocks/>
          </p:cNvCxnSpPr>
          <p:nvPr/>
        </p:nvCxnSpPr>
        <p:spPr>
          <a:xfrm>
            <a:off x="2882774" y="3256722"/>
            <a:ext cx="2132332" cy="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167">
            <a:extLst>
              <a:ext uri="{FF2B5EF4-FFF2-40B4-BE49-F238E27FC236}">
                <a16:creationId xmlns:a16="http://schemas.microsoft.com/office/drawing/2014/main" id="{067B76D9-4205-5D76-CEF9-5C7E1908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7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AutoShape 167">
            <a:extLst>
              <a:ext uri="{FF2B5EF4-FFF2-40B4-BE49-F238E27FC236}">
                <a16:creationId xmlns:a16="http://schemas.microsoft.com/office/drawing/2014/main" id="{B0847DE3-E735-8543-CA37-E4B28F4D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9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AutoShape 167">
            <a:extLst>
              <a:ext uri="{FF2B5EF4-FFF2-40B4-BE49-F238E27FC236}">
                <a16:creationId xmlns:a16="http://schemas.microsoft.com/office/drawing/2014/main" id="{D71E5B00-0452-9553-E22A-4097575B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utoShape 167">
            <a:extLst>
              <a:ext uri="{FF2B5EF4-FFF2-40B4-BE49-F238E27FC236}">
                <a16:creationId xmlns:a16="http://schemas.microsoft.com/office/drawing/2014/main" id="{183532F3-BE6C-BF39-6B7A-90E04BC3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43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714058-13EA-DE7E-D55E-D9FB4FDD3FDD}"/>
              </a:ext>
            </a:extLst>
          </p:cNvPr>
          <p:cNvGrpSpPr/>
          <p:nvPr/>
        </p:nvGrpSpPr>
        <p:grpSpPr>
          <a:xfrm>
            <a:off x="10213848" y="1135313"/>
            <a:ext cx="1365913" cy="1066050"/>
            <a:chOff x="10213848" y="1135313"/>
            <a:chExt cx="1365913" cy="106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97030C-7BD7-6553-64DD-4B3A0B241F7C}"/>
                </a:ext>
              </a:extLst>
            </p:cNvPr>
            <p:cNvGrpSpPr/>
            <p:nvPr/>
          </p:nvGrpSpPr>
          <p:grpSpPr>
            <a:xfrm>
              <a:off x="10213848" y="1135313"/>
              <a:ext cx="1365913" cy="1066050"/>
              <a:chOff x="10077710" y="2778825"/>
              <a:chExt cx="1365913" cy="1066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6BE600-710D-A6E2-5FFD-C26A8CAF96C1}"/>
                  </a:ext>
                </a:extLst>
              </p:cNvPr>
              <p:cNvSpPr/>
              <p:nvPr/>
            </p:nvSpPr>
            <p:spPr bwMode="auto">
              <a:xfrm>
                <a:off x="10077710" y="2778825"/>
                <a:ext cx="1365913" cy="10660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84048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Calibri" pitchFamily="34" charset="0"/>
                  </a:rPr>
                  <a:t>				</a:t>
                </a: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r>
                  <a:rPr lang="en-US" sz="1000" kern="0">
                    <a:latin typeface="Arial"/>
                  </a:rPr>
                  <a:t>Holiday</a:t>
                </a:r>
              </a:p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8" name="AutoShape 167">
                <a:extLst>
                  <a:ext uri="{FF2B5EF4-FFF2-40B4-BE49-F238E27FC236}">
                    <a16:creationId xmlns:a16="http://schemas.microsoft.com/office/drawing/2014/main" id="{93C5B699-AD9D-8A2C-A511-752F96457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341110"/>
                <a:ext cx="182880" cy="219456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 Update</a:t>
                </a:r>
              </a:p>
            </p:txBody>
          </p:sp>
          <p:sp>
            <p:nvSpPr>
              <p:cNvPr id="9" name="AutoShape 167">
                <a:extLst>
                  <a:ext uri="{FF2B5EF4-FFF2-40B4-BE49-F238E27FC236}">
                    <a16:creationId xmlns:a16="http://schemas.microsoft.com/office/drawing/2014/main" id="{AAA5ADC6-2C18-5907-C67D-84F484D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094474"/>
                <a:ext cx="182880" cy="21945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Meeting</a:t>
                </a:r>
              </a:p>
            </p:txBody>
          </p:sp>
          <p:sp>
            <p:nvSpPr>
              <p:cNvPr id="10" name="5-Point Star 45">
                <a:extLst>
                  <a:ext uri="{FF2B5EF4-FFF2-40B4-BE49-F238E27FC236}">
                    <a16:creationId xmlns:a16="http://schemas.microsoft.com/office/drawing/2014/main" id="{DC13F7CC-7988-DDD3-A2CD-74673622C9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0433" y="2849044"/>
                <a:ext cx="219456" cy="219456"/>
              </a:xfrm>
              <a:prstGeom prst="star5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Milestone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26C941-7D31-33F5-4E40-EC2A2A50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6571" y="1939642"/>
              <a:ext cx="239218" cy="2392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D3943-8B35-7989-996C-44498878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39" y="2874488"/>
            <a:ext cx="423789" cy="423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94AEA0-BFCB-F409-4A94-F223F1F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35" y="2874488"/>
            <a:ext cx="423789" cy="4237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CF0E1E4-02E8-9CF3-E7D7-A34715E2E30E}"/>
              </a:ext>
            </a:extLst>
          </p:cNvPr>
          <p:cNvSpPr/>
          <p:nvPr/>
        </p:nvSpPr>
        <p:spPr>
          <a:xfrm>
            <a:off x="4769447" y="2591935"/>
            <a:ext cx="709039" cy="3031338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1024-352C-532D-77C4-04D22001B589}"/>
              </a:ext>
            </a:extLst>
          </p:cNvPr>
          <p:cNvSpPr txBox="1"/>
          <p:nvPr/>
        </p:nvSpPr>
        <p:spPr>
          <a:xfrm>
            <a:off x="4852377" y="5621554"/>
            <a:ext cx="569425" cy="381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rgbClr val="00B0F0"/>
                </a:solidFill>
              </a:rPr>
              <a:t>We are here</a:t>
            </a:r>
          </a:p>
        </p:txBody>
      </p:sp>
      <p:sp>
        <p:nvSpPr>
          <p:cNvPr id="47" name="AutoShape 167">
            <a:extLst>
              <a:ext uri="{FF2B5EF4-FFF2-40B4-BE49-F238E27FC236}">
                <a16:creationId xmlns:a16="http://schemas.microsoft.com/office/drawing/2014/main" id="{EA7F8F48-7835-4C00-E0EF-36CDD1CD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18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7B7049-D021-11B7-197C-45BD8D3BBA4C}"/>
              </a:ext>
            </a:extLst>
          </p:cNvPr>
          <p:cNvSpPr txBox="1"/>
          <p:nvPr/>
        </p:nvSpPr>
        <p:spPr>
          <a:xfrm>
            <a:off x="8980868" y="5640950"/>
            <a:ext cx="1325703" cy="33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zh-CN" sz="900" b="1" i="1" kern="0">
                <a:solidFill>
                  <a:schemeClr val="bg1">
                    <a:lumMod val="75000"/>
                  </a:schemeClr>
                </a:solidFill>
              </a:rPr>
              <a:t>oliday  Week</a:t>
            </a:r>
            <a:endParaRPr lang="en-US" sz="900" b="1" i="1" ker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4F7C-AE2C-4E58-32A3-1602BFC3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10" y="2874488"/>
            <a:ext cx="423789" cy="423789"/>
          </a:xfrm>
          <a:prstGeom prst="rect">
            <a:avLst/>
          </a:prstGeom>
        </p:spPr>
      </p:pic>
      <p:sp>
        <p:nvSpPr>
          <p:cNvPr id="31" name="AutoShape 167">
            <a:extLst>
              <a:ext uri="{FF2B5EF4-FFF2-40B4-BE49-F238E27FC236}">
                <a16:creationId xmlns:a16="http://schemas.microsoft.com/office/drawing/2014/main" id="{96154C7B-6B0A-7588-7277-CED8260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06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utoShape 167">
            <a:extLst>
              <a:ext uri="{FF2B5EF4-FFF2-40B4-BE49-F238E27FC236}">
                <a16:creationId xmlns:a16="http://schemas.microsoft.com/office/drawing/2014/main" id="{D0014CA7-A175-0853-6B61-857FD199FD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736" y="3667083"/>
            <a:ext cx="154023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45">
            <a:extLst>
              <a:ext uri="{FF2B5EF4-FFF2-40B4-BE49-F238E27FC236}">
                <a16:creationId xmlns:a16="http://schemas.microsoft.com/office/drawing/2014/main" id="{399321A4-F7E9-0B5F-252A-080141BD4E6B}"/>
              </a:ext>
            </a:extLst>
          </p:cNvPr>
          <p:cNvSpPr>
            <a:spLocks noChangeAspect="1"/>
          </p:cNvSpPr>
          <p:nvPr/>
        </p:nvSpPr>
        <p:spPr bwMode="auto">
          <a:xfrm>
            <a:off x="11225151" y="4521519"/>
            <a:ext cx="219456" cy="219456"/>
          </a:xfrm>
          <a:prstGeom prst="star5">
            <a:avLst/>
          </a:prstGeom>
          <a:solidFill>
            <a:srgbClr val="FFC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166">
            <a:extLst>
              <a:ext uri="{FF2B5EF4-FFF2-40B4-BE49-F238E27FC236}">
                <a16:creationId xmlns:a16="http://schemas.microsoft.com/office/drawing/2014/main" id="{F2B078CC-FEA3-78CF-1D91-7D834178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97" y="4234079"/>
            <a:ext cx="4478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JPM</a:t>
            </a:r>
            <a:endParaRPr kumimoji="0" lang="en-US" sz="900" b="1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AutoShape 167">
            <a:extLst>
              <a:ext uri="{FF2B5EF4-FFF2-40B4-BE49-F238E27FC236}">
                <a16:creationId xmlns:a16="http://schemas.microsoft.com/office/drawing/2014/main" id="{8CA2C0EA-61C4-73D2-811E-7B05DE7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001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5-Point Star 45">
            <a:extLst>
              <a:ext uri="{FF2B5EF4-FFF2-40B4-BE49-F238E27FC236}">
                <a16:creationId xmlns:a16="http://schemas.microsoft.com/office/drawing/2014/main" id="{14FD4653-EB24-C20F-C664-02CB648C08DA}"/>
              </a:ext>
            </a:extLst>
          </p:cNvPr>
          <p:cNvSpPr>
            <a:spLocks noChangeAspect="1"/>
          </p:cNvSpPr>
          <p:nvPr/>
        </p:nvSpPr>
        <p:spPr bwMode="auto">
          <a:xfrm>
            <a:off x="10738164" y="4521519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166">
            <a:extLst>
              <a:ext uri="{FF2B5EF4-FFF2-40B4-BE49-F238E27FC236}">
                <a16:creationId xmlns:a16="http://schemas.microsoft.com/office/drawing/2014/main" id="{00C532E1-2C7B-5389-28C6-9F0DC33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19" y="3883890"/>
            <a:ext cx="1079668" cy="31432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primary research</a:t>
            </a:r>
          </a:p>
        </p:txBody>
      </p:sp>
      <p:sp>
        <p:nvSpPr>
          <p:cNvPr id="48" name="Rectangle 166">
            <a:extLst>
              <a:ext uri="{FF2B5EF4-FFF2-40B4-BE49-F238E27FC236}">
                <a16:creationId xmlns:a16="http://schemas.microsoft.com/office/drawing/2014/main" id="{4BE9C45F-C0FF-C6AA-7946-EBEE92B6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6" y="2888477"/>
            <a:ext cx="1462690" cy="267474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Initial Access Hypothesis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9619-C0AD-3BE9-5A52-C6C375B1E80B}"/>
              </a:ext>
            </a:extLst>
          </p:cNvPr>
          <p:cNvSpPr/>
          <p:nvPr/>
        </p:nvSpPr>
        <p:spPr>
          <a:xfrm>
            <a:off x="3343143" y="1434665"/>
            <a:ext cx="2122556" cy="729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Two milestones at risk with TPP delays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5862C-EA84-573D-5026-EB2524BE77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404421" y="2164059"/>
            <a:ext cx="0" cy="894905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EB2B94-F356-99EF-5BB0-32CC2CB04838}"/>
              </a:ext>
            </a:extLst>
          </p:cNvPr>
          <p:cNvCxnSpPr>
            <a:cxnSpLocks/>
          </p:cNvCxnSpPr>
          <p:nvPr/>
        </p:nvCxnSpPr>
        <p:spPr>
          <a:xfrm>
            <a:off x="4404421" y="3048555"/>
            <a:ext cx="0" cy="990593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74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4B5A-BE0B-2CFA-F00F-24C5613F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35B27-1189-2D23-445F-0A429A9288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Research Material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551FA-C190-A075-F8A3-207CE33F7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1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F0C3-09F4-934C-13AF-215CE0B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(Non-Oncology)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ABF646-B0A5-97E9-786C-58716AE54FF4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66003"/>
          <a:ext cx="11140066" cy="378187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6121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2134553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70612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912564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208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Criteria for analogue selection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30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baseline="3000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 modifying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ATTRuby (acoramidis)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ATTR-CM (cardiac amyloidosis)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$244k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710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Ojjaara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momelotinib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Myelofibrosis + anemia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$346k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0137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Zilbrysq (zilucoplan)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myasthenia gravis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9781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Filspari (sparsentan)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 (proteinuria)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$149k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7096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Iqirvo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elafibranor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$138k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4854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Livdelzi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seladelpar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$151k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44192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Vanrafia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atrasentan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71566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Joenja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leniolisib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Activated PI3K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syndrome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$594k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1140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Alyftrek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deutivacaftor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Cystic fibrosis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17106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Ctexli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chenodiol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CTX (cholestanol disorder)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$436k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81732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326DA3D-71C4-E1D0-F2C6-1E3A4644700F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E25DD-697C-750D-4D52-58C01A1A32EA}"/>
              </a:ext>
            </a:extLst>
          </p:cNvPr>
          <p:cNvSpPr/>
          <p:nvPr/>
        </p:nvSpPr>
        <p:spPr>
          <a:xfrm>
            <a:off x="526568" y="5749159"/>
            <a:ext cx="11067261" cy="57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ATTRuby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2-5 years depending on disease stage. Source: Naoto et al., Journal of the American Heart Association, 2024. </a:t>
            </a:r>
            <a:r>
              <a:rPr lang="en-US" sz="800" b="1" err="1">
                <a:solidFill>
                  <a:schemeClr val="tx1"/>
                </a:solidFill>
              </a:rPr>
              <a:t>Ojjaara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2.1 years. Source: Green et al., MPN Hub</a:t>
            </a:r>
            <a:r>
              <a:rPr lang="en-US" sz="800" i="1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2025. </a:t>
            </a:r>
            <a:r>
              <a:rPr lang="en-US" sz="800" b="1" err="1">
                <a:solidFill>
                  <a:schemeClr val="tx1"/>
                </a:solidFill>
              </a:rPr>
              <a:t>Zilbrysq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86% survival at 5 years, 79% at 10 years. Source: </a:t>
            </a:r>
            <a:r>
              <a:rPr lang="en-US" sz="800" err="1">
                <a:solidFill>
                  <a:schemeClr val="tx1"/>
                </a:solidFill>
              </a:rPr>
              <a:t>Khateb</a:t>
            </a:r>
            <a:r>
              <a:rPr lang="en-US" sz="800">
                <a:solidFill>
                  <a:schemeClr val="tx1"/>
                </a:solidFill>
              </a:rPr>
              <a:t> et al., Frontiers in Neurology, 2025. </a:t>
            </a:r>
            <a:r>
              <a:rPr lang="en-US" sz="800" b="1" err="1">
                <a:solidFill>
                  <a:schemeClr val="tx1"/>
                </a:solidFill>
              </a:rPr>
              <a:t>Ctexli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Nie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2014. </a:t>
            </a:r>
            <a:r>
              <a:rPr lang="en-US" sz="800" b="1" err="1">
                <a:solidFill>
                  <a:schemeClr val="tx1"/>
                </a:solidFill>
              </a:rPr>
              <a:t>Filspari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Vanrafia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kidney failure-free survival &gt; 5 years. Source: McGrogan et al., Nephrol Dial Transplant., 2011. </a:t>
            </a:r>
            <a:r>
              <a:rPr lang="en-US" sz="800" b="1" err="1">
                <a:solidFill>
                  <a:schemeClr val="tx1"/>
                </a:solidFill>
              </a:rPr>
              <a:t>Iqirvo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Livdelzi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Green et al., The Pharmaceutical Journal, 2023. </a:t>
            </a:r>
            <a:r>
              <a:rPr lang="en-US" sz="800" b="1" err="1">
                <a:solidFill>
                  <a:schemeClr val="tx1"/>
                </a:solidFill>
              </a:rPr>
              <a:t>Joenja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Mahendran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2025. </a:t>
            </a:r>
            <a:r>
              <a:rPr lang="en-US" sz="800" b="1" err="1">
                <a:solidFill>
                  <a:schemeClr val="tx1"/>
                </a:solidFill>
              </a:rPr>
              <a:t>Alyftrek</a:t>
            </a:r>
            <a:r>
              <a:rPr lang="en-US" sz="800" b="1">
                <a:solidFill>
                  <a:schemeClr val="tx1"/>
                </a:solidFill>
              </a:rPr>
              <a:t>:</a:t>
            </a:r>
            <a:r>
              <a:rPr lang="en-US" sz="800">
                <a:solidFill>
                  <a:schemeClr val="tx1"/>
                </a:solidFill>
              </a:rPr>
              <a:t> Median OS &gt; 5 years. Source: CF Foundation Patient Registry, 2025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B1FDD-4BDF-3345-98B1-2ED74F7ED276}"/>
              </a:ext>
            </a:extLst>
          </p:cNvPr>
          <p:cNvSpPr/>
          <p:nvPr/>
        </p:nvSpPr>
        <p:spPr>
          <a:xfrm>
            <a:off x="613890" y="2115020"/>
            <a:ext cx="11147185" cy="864663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F0CE6-FCE9-7D50-E33D-6DF0B8BE0CBD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15846-EB9E-B933-2291-A950185C00EF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18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DAA-AF24-A8B4-EDB6-0E8F391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177F-035B-92BF-6298-27F1507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Analogues (Oncology)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A0AF2-BFF2-6D4A-36A4-D42BB9BBF6ED}"/>
              </a:ext>
            </a:extLst>
          </p:cNvPr>
          <p:cNvGraphicFramePr>
            <a:graphicFrameLocks noGrp="1"/>
          </p:cNvGraphicFramePr>
          <p:nvPr/>
        </p:nvGraphicFramePr>
        <p:xfrm>
          <a:off x="613407" y="1350088"/>
          <a:ext cx="11237009" cy="380019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1789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1929316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26085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829551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510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Criteria for analogue selection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4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en-US" sz="1100" b="0" baseline="3000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Disease modifying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Inqovi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(decitabine /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cedazuridine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MDS / CMML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$113k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1647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Fruzaqla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fruquintinib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Colorectal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$343k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45201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Orserdu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elacestrant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Breast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7223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Ibtrozi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taletrectinib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Non‑small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7126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Augtyro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$367k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4684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Elrexfio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elranatamab-bcmm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$580k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13072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Talvey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talquetamab-tgvs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$440k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32665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Gomekli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mirdametinib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Neurofibromatosis type 1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29439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Krazati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adagrasib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7918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Jaypirca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pirtobrutinib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Mantle cell lymphoma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147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70EA02-10C3-38D9-3B30-296C5FFAF4D6}"/>
              </a:ext>
            </a:extLst>
          </p:cNvPr>
          <p:cNvSpPr/>
          <p:nvPr/>
        </p:nvSpPr>
        <p:spPr>
          <a:xfrm>
            <a:off x="607561" y="2204945"/>
            <a:ext cx="11248108" cy="885096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64CE776-E82E-B7D0-775E-8C7B8B8D9C76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24D3B-5887-4D0A-FEFF-72DB849FEFF6}"/>
              </a:ext>
            </a:extLst>
          </p:cNvPr>
          <p:cNvSpPr/>
          <p:nvPr/>
        </p:nvSpPr>
        <p:spPr>
          <a:xfrm>
            <a:off x="526568" y="5897041"/>
            <a:ext cx="11067261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Fruzaqla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4.8 months for comparator arm of </a:t>
            </a:r>
            <a:r>
              <a:rPr lang="en-US" sz="800" err="1">
                <a:solidFill>
                  <a:schemeClr val="tx1"/>
                </a:solidFill>
              </a:rPr>
              <a:t>Fruzaqla’s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Orserdu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15 months for comparator arm of </a:t>
            </a:r>
            <a:r>
              <a:rPr lang="en-US" sz="800" err="1">
                <a:solidFill>
                  <a:schemeClr val="tx1"/>
                </a:solidFill>
              </a:rPr>
              <a:t>Orserdu’s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Ibtrozi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4.4 years for crizotinib. Source: Topal et al., Medicina Kaunas, 2025. </a:t>
            </a:r>
            <a:r>
              <a:rPr lang="en-US" sz="800" b="1" err="1">
                <a:solidFill>
                  <a:schemeClr val="tx1"/>
                </a:solidFill>
              </a:rPr>
              <a:t>Augtyro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Between 2 and 4.4 years, depending on patient population. Source: Topal et al., Medicina Kaunas, 2025, Zhong et al., Journal of Comparative Effectiveness Research, 2024. </a:t>
            </a:r>
            <a:r>
              <a:rPr lang="en-US" sz="800" b="1" err="1">
                <a:solidFill>
                  <a:schemeClr val="tx1"/>
                </a:solidFill>
              </a:rPr>
              <a:t>Inqovi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24 months. Source: AZA-001 trial for azacitidine. </a:t>
            </a:r>
            <a:r>
              <a:rPr lang="en-US" sz="800" b="1" err="1">
                <a:solidFill>
                  <a:schemeClr val="tx1"/>
                </a:solidFill>
              </a:rPr>
              <a:t>Elrexfio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Talvey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13.8 months (</a:t>
            </a:r>
            <a:r>
              <a:rPr lang="en-US" sz="800" err="1">
                <a:solidFill>
                  <a:schemeClr val="tx1"/>
                </a:solidFill>
              </a:rPr>
              <a:t>LocoMMotion</a:t>
            </a:r>
            <a:r>
              <a:rPr lang="en-US" sz="800">
                <a:solidFill>
                  <a:schemeClr val="tx1"/>
                </a:solidFill>
              </a:rPr>
              <a:t> trial). </a:t>
            </a:r>
            <a:r>
              <a:rPr lang="en-US" sz="800" b="1" err="1">
                <a:solidFill>
                  <a:schemeClr val="tx1"/>
                </a:solidFill>
              </a:rPr>
              <a:t>Gomekli</a:t>
            </a:r>
            <a:r>
              <a:rPr lang="en-US" sz="800" b="1">
                <a:solidFill>
                  <a:schemeClr val="tx1"/>
                </a:solidFill>
              </a:rPr>
              <a:t>:  </a:t>
            </a:r>
            <a:r>
              <a:rPr lang="en-US" sz="800">
                <a:solidFill>
                  <a:schemeClr val="tx1"/>
                </a:solidFill>
              </a:rPr>
              <a:t>Median survival &gt; 5 years. Source: Evans et. al., European Journal of Juman Genetics, 2011. </a:t>
            </a:r>
            <a:r>
              <a:rPr lang="en-US" sz="800" err="1">
                <a:solidFill>
                  <a:schemeClr val="tx1"/>
                </a:solidFill>
              </a:rPr>
              <a:t>Krazati</a:t>
            </a:r>
            <a:r>
              <a:rPr lang="en-US" sz="800">
                <a:solidFill>
                  <a:schemeClr val="tx1"/>
                </a:solidFill>
              </a:rPr>
              <a:t>: Median OS = 11.3 months (</a:t>
            </a:r>
            <a:r>
              <a:rPr lang="en-US" sz="800" err="1">
                <a:solidFill>
                  <a:schemeClr val="tx1"/>
                </a:solidFill>
              </a:rPr>
              <a:t>CodeBreaK</a:t>
            </a:r>
            <a:r>
              <a:rPr lang="en-US" sz="800">
                <a:solidFill>
                  <a:schemeClr val="tx1"/>
                </a:solidFill>
              </a:rPr>
              <a:t> 200 trial). </a:t>
            </a:r>
            <a:r>
              <a:rPr lang="en-US" sz="800" b="1" err="1">
                <a:solidFill>
                  <a:schemeClr val="tx1"/>
                </a:solidFill>
              </a:rPr>
              <a:t>Jaypirca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between 6 and 10 months (source: Burkart et. Al., J Pers Med, 2022)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E349-4FD3-D89C-1F4C-0322891E44F6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A2A40-C54C-208E-3090-CB33DD0878B1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96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9EE-7694-0BCE-4025-8878280E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Disease Prevalence vs Annualized 2024 WAC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EE01D-DA25-0173-F7AB-0AE04D53A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observed a correlation between price and prevalence, particularly in non-oncology analogues.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AC301-4558-4152-5D46-5CE107B1A664}"/>
              </a:ext>
            </a:extLst>
          </p:cNvPr>
          <p:cNvSpPr txBox="1"/>
          <p:nvPr/>
        </p:nvSpPr>
        <p:spPr>
          <a:xfrm>
            <a:off x="511628" y="6137395"/>
            <a:ext cx="11168744" cy="34989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anchor="ctr">
            <a:noAutofit/>
          </a:bodyPr>
          <a:lstStyle/>
          <a:p>
            <a:r>
              <a:rPr lang="en-US" sz="1200" b="1" i="1" u="sng">
                <a:solidFill>
                  <a:schemeClr val="tx2"/>
                </a:solidFill>
              </a:rPr>
              <a:t>Note</a:t>
            </a:r>
            <a:r>
              <a:rPr lang="en-US" sz="1200" b="1" i="1">
                <a:solidFill>
                  <a:schemeClr val="tx2"/>
                </a:solidFill>
              </a:rPr>
              <a:t>: Price and prevalence are only two dimensions that do not account for other factors such as competition, unmet need, the product profile, etc.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E129-BE4F-CA4E-F39D-506D93B392D7}"/>
              </a:ext>
            </a:extLst>
          </p:cNvPr>
          <p:cNvGraphicFramePr/>
          <p:nvPr/>
        </p:nvGraphicFramePr>
        <p:xfrm>
          <a:off x="6699624" y="1476190"/>
          <a:ext cx="5145741" cy="436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206FB-940F-8A54-47F0-4790E6D10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8183"/>
              </p:ext>
            </p:extLst>
          </p:nvPr>
        </p:nvGraphicFramePr>
        <p:xfrm>
          <a:off x="1039904" y="1392519"/>
          <a:ext cx="4563035" cy="446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CE8D6-F5A2-1FAE-01EF-43F42C9619EC}"/>
              </a:ext>
            </a:extLst>
          </p:cNvPr>
          <p:cNvSpPr txBox="1"/>
          <p:nvPr/>
        </p:nvSpPr>
        <p:spPr>
          <a:xfrm>
            <a:off x="600172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Non-oncology analogues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811E6-D279-5481-0F75-85C6E4FE868A}"/>
              </a:ext>
            </a:extLst>
          </p:cNvPr>
          <p:cNvSpPr txBox="1"/>
          <p:nvPr/>
        </p:nvSpPr>
        <p:spPr>
          <a:xfrm>
            <a:off x="2636056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8622D-9C12-D8F0-6606-44DA24828CE8}"/>
              </a:ext>
            </a:extLst>
          </p:cNvPr>
          <p:cNvSpPr txBox="1"/>
          <p:nvPr/>
        </p:nvSpPr>
        <p:spPr>
          <a:xfrm>
            <a:off x="8451162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6A79B-0964-C5A5-506E-FE89D555D7F2}"/>
              </a:ext>
            </a:extLst>
          </p:cNvPr>
          <p:cNvSpPr txBox="1"/>
          <p:nvPr/>
        </p:nvSpPr>
        <p:spPr>
          <a:xfrm>
            <a:off x="6331607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Oncology analogues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CB758-F237-7D01-DA67-F6D316E3C46F}"/>
              </a:ext>
            </a:extLst>
          </p:cNvPr>
          <p:cNvSpPr txBox="1"/>
          <p:nvPr/>
        </p:nvSpPr>
        <p:spPr>
          <a:xfrm rot="16200000">
            <a:off x="-83237" y="3538070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3F4B5-AD5C-9A74-1810-BB1D4EE8D3B9}"/>
              </a:ext>
            </a:extLst>
          </p:cNvPr>
          <p:cNvSpPr txBox="1"/>
          <p:nvPr/>
        </p:nvSpPr>
        <p:spPr>
          <a:xfrm rot="16200000">
            <a:off x="5654176" y="3538071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</p:spTree>
    <p:extLst>
      <p:ext uri="{BB962C8B-B14F-4D97-AF65-F5344CB8AC3E}">
        <p14:creationId xmlns:p14="http://schemas.microsoft.com/office/powerpoint/2010/main" val="4128902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7E4360-A718-9B4C-88AE-B92F7D9D82E6}" vid="{EE118C26-551E-B84B-B84A-448E4713D92E}"/>
    </a:ext>
  </a:extLst>
</a:theme>
</file>

<file path=ppt/theme/theme2.xml><?xml version="1.0" encoding="utf-8"?>
<a:theme xmlns:a="http://schemas.openxmlformats.org/drawingml/2006/main" name="1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3.xml><?xml version="1.0" encoding="utf-8"?>
<a:theme xmlns:a="http://schemas.openxmlformats.org/drawingml/2006/main" name="2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38234E92C044C95FB2BB4708D77A8" ma:contentTypeVersion="37" ma:contentTypeDescription="Create a new document." ma:contentTypeScope="" ma:versionID="6c305a417a7e56e0ef39f9e13041dc23">
  <xsd:schema xmlns:xsd="http://www.w3.org/2001/XMLSchema" xmlns:xs="http://www.w3.org/2001/XMLSchema" xmlns:p="http://schemas.microsoft.com/office/2006/metadata/properties" xmlns:ns1="http://schemas.microsoft.com/sharepoint/v3" xmlns:ns2="e5d7288e-fd47-4b8f-bda7-84d5b168c232" xmlns:ns3="c40748d8-3082-4089-99b4-09272b415e1f" targetNamespace="http://schemas.microsoft.com/office/2006/metadata/properties" ma:root="true" ma:fieldsID="0205e5e03b8e319a938861a76b0fd805" ns1:_="" ns2:_="" ns3:_="">
    <xsd:import namespace="http://schemas.microsoft.com/sharepoint/v3"/>
    <xsd:import namespace="e5d7288e-fd47-4b8f-bda7-84d5b168c232"/>
    <xsd:import namespace="c40748d8-3082-4089-99b4-09272b415e1f"/>
    <xsd:element name="properties">
      <xsd:complexType>
        <xsd:sequence>
          <xsd:element name="documentManagement">
            <xsd:complexType>
              <xsd:all>
                <xsd:element ref="ns2:Project_x0020_Type" minOccurs="0"/>
                <xsd:element ref="ns2:Therapeutic_x0020_Area" minOccurs="0"/>
                <xsd:element ref="ns2:Product_x0020_Type" minOccurs="0"/>
                <xsd:element ref="ns2:ContentType0" minOccurs="0"/>
                <xsd:element ref="ns2:Owner" minOccurs="0"/>
                <xsd:element ref="ns2:Year" minOccurs="0"/>
                <xsd:element ref="ns1:AverageRating" minOccurs="0"/>
                <xsd:element ref="ns1:RatingCount" minOccurs="0"/>
                <xsd:element ref="ns1:LikesCount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RatedBy" minOccurs="0"/>
                <xsd:element ref="ns1:Ratings" minOccurs="0"/>
                <xsd:element ref="ns1:LikedBy" minOccurs="0"/>
                <xsd:element ref="ns2:MediaLengthInSeconds" minOccurs="0"/>
                <xsd:element ref="ns2:MediaServiceLocation" minOccurs="0"/>
                <xsd:element ref="ns2:Key_x0020_Elem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0" nillable="true" ma:displayName="Number of Likes" ma:internalName="LikesCount">
      <xsd:simpleType>
        <xsd:restriction base="dms:Unknown"/>
      </xsd:simpleType>
    </xsd:element>
    <xsd:element name="RatedBy" ma:index="2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5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2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88e-fd47-4b8f-bda7-84d5b168c232" elementFormDefault="qualified">
    <xsd:import namespace="http://schemas.microsoft.com/office/2006/documentManagement/types"/>
    <xsd:import namespace="http://schemas.microsoft.com/office/infopath/2007/PartnerControls"/>
    <xsd:element name="Project_x0020_Type" ma:index="2" nillable="true" ma:displayName="Project Type" ma:description="" ma:list="{02cdf206-7014-47bb-9aba-48baa044ef50}" ma:internalName="Project_x0020_Typ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erapeutic_x0020_Area" ma:index="3" nillable="true" ma:displayName="Therapeutic Area" ma:description="" ma:list="{f470a603-1804-4f18-bd66-36054becb5f1}" ma:internalName="Therapeutic_x0020_Area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duct_x0020_Type" ma:index="4" nillable="true" ma:displayName="Product Type" ma:list="{d1cde823-08b7-4ac7-9131-2edfa5061b96}" ma:internalName="Product_x0020_Typ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Type0" ma:index="5" nillable="true" ma:displayName="Content Type" ma:description="" ma:list="{dfbbf692-66cd-435b-b6d3-972a2e9833b8}" ma:internalName="ContentType0" ma:readOnly="fals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wner" ma:index="6" nillable="true" ma:displayName="Owner" ma:format="Dropdown" ma:list="UserInfo" ma:SearchPeopleOnly="false" ma:SharePointGroup="0" ma:internalName="Owner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Year" ma:index="7" nillable="true" ma:displayName="Year" ma:decimals="0" ma:description="" ma:internalName="Year" ma:percentage="FALSE">
      <xsd:simpleType>
        <xsd:restriction base="dms:Number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Key_x0020_Element" ma:index="33" nillable="true" ma:displayName="Key Element" ma:list="{b98aa381-62b7-4aa6-8aea-59f8a42c83ad}" ma:internalName="Key_x0020_Element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f2af4010-5c2f-430e-9a89-2381fc4d54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48d8-3082-4089-99b4-09272b415e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eaa9f468-7245-4dec-b934-a175eca6f57f}" ma:internalName="TaxCatchAll" ma:showField="CatchAllData" ma:web="c40748d8-3082-4089-99b4-09272b415e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duct_x0020_Type xmlns="e5d7288e-fd47-4b8f-bda7-84d5b168c232" xsi:nil="true"/>
    <LikesCount xmlns="http://schemas.microsoft.com/sharepoint/v3" xsi:nil="true"/>
    <lcf76f155ced4ddcb4097134ff3c332f xmlns="e5d7288e-fd47-4b8f-bda7-84d5b168c232">
      <Terms xmlns="http://schemas.microsoft.com/office/infopath/2007/PartnerControls"/>
    </lcf76f155ced4ddcb4097134ff3c332f>
    <Year xmlns="e5d7288e-fd47-4b8f-bda7-84d5b168c232" xsi:nil="true"/>
    <Owner xmlns="e5d7288e-fd47-4b8f-bda7-84d5b168c232">
      <UserInfo>
        <DisplayName/>
        <AccountId xsi:nil="true"/>
        <AccountType/>
      </UserInfo>
    </Owner>
    <Key_x0020_Element xmlns="e5d7288e-fd47-4b8f-bda7-84d5b168c232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TaxCatchAll xmlns="c40748d8-3082-4089-99b4-09272b415e1f" xsi:nil="true"/>
    <Project_x0020_Type xmlns="e5d7288e-fd47-4b8f-bda7-84d5b168c232" xsi:nil="true"/>
    <Therapeutic_x0020_Area xmlns="e5d7288e-fd47-4b8f-bda7-84d5b168c232" xsi:nil="true"/>
    <ContentType0 xmlns="e5d7288e-fd47-4b8f-bda7-84d5b168c232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Props1.xml><?xml version="1.0" encoding="utf-8"?>
<ds:datastoreItem xmlns:ds="http://schemas.openxmlformats.org/officeDocument/2006/customXml" ds:itemID="{0131ADF9-73EC-4A8F-BA88-ACED118756D4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97200902-2F8F-44C5-A110-0B9869F3AACF}">
  <ds:schemaRefs>
    <ds:schemaRef ds:uri="http://www.plsfix.com/xml"/>
  </ds:schemaRefs>
</ds:datastoreItem>
</file>

<file path=customXml/itemProps3.xml><?xml version="1.0" encoding="utf-8"?>
<ds:datastoreItem xmlns:ds="http://schemas.openxmlformats.org/officeDocument/2006/customXml" ds:itemID="{4DA80313-1CB4-41B2-951A-09699F3231D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3745A5-D386-4976-9B58-059A5C4A4539}">
  <ds:schemaRefs>
    <ds:schemaRef ds:uri="c40748d8-3082-4089-99b4-09272b415e1f"/>
    <ds:schemaRef ds:uri="e5d7288e-fd47-4b8f-bda7-84d5b168c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16BCC5B5-FB19-4813-959B-7D945745F9A7}">
  <ds:schemaRefs>
    <ds:schemaRef ds:uri="http://www.plsfix.com/xml"/>
  </ds:schemaRefs>
</ds:datastoreItem>
</file>

<file path=customXml/itemProps6.xml><?xml version="1.0" encoding="utf-8"?>
<ds:datastoreItem xmlns:ds="http://schemas.openxmlformats.org/officeDocument/2006/customXml" ds:itemID="{153240DE-793C-457A-A468-CAFD28CB16A9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e5d7288e-fd47-4b8f-bda7-84d5b168c232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c40748d8-3082-4089-99b4-09272b415e1f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7.xml><?xml version="1.0" encoding="utf-8"?>
<ds:datastoreItem xmlns:ds="http://schemas.openxmlformats.org/officeDocument/2006/customXml" ds:itemID="{947F0708-3F42-4977-BF21-C6190A21608B}">
  <ds:schemaRefs>
    <ds:schemaRef ds:uri="http://www.plsfix.com/xm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01_EVERSANA_v2</Template>
  <TotalTime>0</TotalTime>
  <Words>3485</Words>
  <Application>Microsoft Office PowerPoint</Application>
  <PresentationFormat>Widescreen</PresentationFormat>
  <Paragraphs>603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Kokila</vt:lpstr>
      <vt:lpstr>Wingdings</vt:lpstr>
      <vt:lpstr>EVERSANA Template 1Q25</vt:lpstr>
      <vt:lpstr>1_EVERSANA Template 1Q25</vt:lpstr>
      <vt:lpstr>2_EVERSANA Template 1Q25</vt:lpstr>
      <vt:lpstr>think-cell Slide</vt:lpstr>
      <vt:lpstr>Market Access Strategy and Forecast Weekly Check-In</vt:lpstr>
      <vt:lpstr>Agenda</vt:lpstr>
      <vt:lpstr>PowerPoint Presentation</vt:lpstr>
      <vt:lpstr>Project Dashboard – November 10th, 2025</vt:lpstr>
      <vt:lpstr>Proposed Timeline</vt:lpstr>
      <vt:lpstr>PowerPoint Presentation</vt:lpstr>
      <vt:lpstr>Overview of Analogues (Non-Oncology)</vt:lpstr>
      <vt:lpstr>Overview of Analogues (Oncology)</vt:lpstr>
      <vt:lpstr>U.S. Disease Prevalence vs Annualized 2024 WAC</vt:lpstr>
      <vt:lpstr>PowerPoint Presentation</vt:lpstr>
      <vt:lpstr>Next Steps </vt:lpstr>
      <vt:lpstr>PowerPoint Presentation</vt:lpstr>
      <vt:lpstr>Project Discussion Primary Market Research Interview Materials </vt:lpstr>
      <vt:lpstr>Project Discussion Primary Market Research Survey Materials </vt:lpstr>
      <vt:lpstr>Background and Situation Background and Business Need</vt:lpstr>
      <vt:lpstr>Background and Business Need Key Business Questions (1 of 2)</vt:lpstr>
      <vt:lpstr>Background and Business Need Key Business Questions (2 of 2)</vt:lpstr>
      <vt:lpstr>Project Approach Project Phases Overview</vt:lpstr>
      <vt:lpstr>Detailed Project Approach: US Landscape and Foundational Insights  Align on Key Business Questions</vt:lpstr>
      <vt:lpstr>Detailed Project Approach: US Landscape and Foundational Insights Develop NUZ-001 TPPs and Value Proposition</vt:lpstr>
      <vt:lpstr>Primary Market Research Approach</vt:lpstr>
    </vt:vector>
  </TitlesOfParts>
  <Manager/>
  <Company>EVERSANA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Support Proposal</dc:title>
  <dc:subject/>
  <dc:creator>Chad McAuliffe</dc:creator>
  <cp:keywords/>
  <dc:description/>
  <cp:lastModifiedBy>Felipe Platzer</cp:lastModifiedBy>
  <cp:revision>1</cp:revision>
  <cp:lastPrinted>2018-09-28T20:58:46Z</cp:lastPrinted>
  <dcterms:created xsi:type="dcterms:W3CDTF">2025-04-09T14:02:47Z</dcterms:created>
  <dcterms:modified xsi:type="dcterms:W3CDTF">2025-11-15T21:37:11Z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0x010100D1838234E92C044C95FB2BB4708D77A8</vt:lpwstr>
  </property>
  <property fmtid="{D5CDD505-2E9C-101B-9397-08002B2CF9AE}" pid="3" name="MediaServiceImageTags">
    <vt:lpwstr/>
  </property>
</Properties>
</file>